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27"/>
  </p:notesMasterIdLst>
  <p:sldIdLst>
    <p:sldId id="256" r:id="rId2"/>
    <p:sldId id="257" r:id="rId3"/>
    <p:sldId id="265" r:id="rId4"/>
    <p:sldId id="276" r:id="rId5"/>
    <p:sldId id="287" r:id="rId6"/>
    <p:sldId id="288" r:id="rId7"/>
    <p:sldId id="274" r:id="rId8"/>
    <p:sldId id="271" r:id="rId9"/>
    <p:sldId id="259" r:id="rId10"/>
    <p:sldId id="286" r:id="rId11"/>
    <p:sldId id="283" r:id="rId12"/>
    <p:sldId id="285" r:id="rId13"/>
    <p:sldId id="262" r:id="rId14"/>
    <p:sldId id="289" r:id="rId15"/>
    <p:sldId id="275" r:id="rId16"/>
    <p:sldId id="290" r:id="rId17"/>
    <p:sldId id="272" r:id="rId18"/>
    <p:sldId id="291" r:id="rId19"/>
    <p:sldId id="269" r:id="rId20"/>
    <p:sldId id="292" r:id="rId21"/>
    <p:sldId id="293" r:id="rId22"/>
    <p:sldId id="294" r:id="rId23"/>
    <p:sldId id="295" r:id="rId24"/>
    <p:sldId id="297" r:id="rId25"/>
    <p:sldId id="301" r:id="rId26"/>
  </p:sldIdLst>
  <p:sldSz cx="12192000" cy="6858000"/>
  <p:notesSz cx="6858000" cy="9144000"/>
  <p:custDataLst>
    <p:tags r:id="rId28"/>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3C2B"/>
    <a:srgbClr val="8D3728"/>
    <a:srgbClr val="CB533E"/>
    <a:srgbClr val="BD4633"/>
    <a:srgbClr val="AA2E1C"/>
    <a:srgbClr val="B83F2B"/>
    <a:srgbClr val="D975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autoAdjust="0"/>
    <p:restoredTop sz="94065" autoAdjust="0"/>
  </p:normalViewPr>
  <p:slideViewPr>
    <p:cSldViewPr>
      <p:cViewPr varScale="1">
        <p:scale>
          <a:sx n="89" d="100"/>
          <a:sy n="89" d="100"/>
        </p:scale>
        <p:origin x="1536" y="16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4574A1-34D7-4BDC-BEC2-612A7D33E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B4B7079-2DAF-4141-B290-D549B11CEE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8C39D25-346A-4495-876E-E280882272B3}" type="datetimeFigureOut">
              <a:rPr lang="zh-CN" altLang="en-US"/>
              <a:pPr>
                <a:defRPr/>
              </a:pPr>
              <a:t>2021/11/24</a:t>
            </a:fld>
            <a:endParaRPr lang="zh-CN" altLang="en-US"/>
          </a:p>
        </p:txBody>
      </p:sp>
      <p:sp>
        <p:nvSpPr>
          <p:cNvPr id="4" name="幻灯片图像占位符 3">
            <a:extLst>
              <a:ext uri="{FF2B5EF4-FFF2-40B4-BE49-F238E27FC236}">
                <a16:creationId xmlns:a16="http://schemas.microsoft.com/office/drawing/2014/main" id="{FECC3DFF-CFF7-4056-9E57-41E5A66D81C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BEDE1BA-13BB-4024-8C73-F004419038D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0907464-D712-4096-9230-2D855CB58D2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99ED3A1F-007D-4B4F-A1C3-98E8863DDB3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362825C-DF30-4E0C-B310-3B6BBBBADB29}" type="slidenum">
              <a:rPr lang="zh-CN" altLang="en-US"/>
              <a:pPr/>
              <a:t>‹#›</a:t>
            </a:fld>
            <a:endParaRPr lang="zh-CN" altLang="en-US"/>
          </a:p>
        </p:txBody>
      </p:sp>
    </p:spTree>
    <p:extLst>
      <p:ext uri="{BB962C8B-B14F-4D97-AF65-F5344CB8AC3E}">
        <p14:creationId xmlns:p14="http://schemas.microsoft.com/office/powerpoint/2010/main" val="1453345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A7F0070-1D6D-40F3-A04C-517E2964FD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30E4F5E2-5F70-4DBB-B214-7956D696D0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1000" dirty="0"/>
          </a:p>
        </p:txBody>
      </p:sp>
      <p:sp>
        <p:nvSpPr>
          <p:cNvPr id="41988" name="灯片编号占位符 3">
            <a:extLst>
              <a:ext uri="{FF2B5EF4-FFF2-40B4-BE49-F238E27FC236}">
                <a16:creationId xmlns:a16="http://schemas.microsoft.com/office/drawing/2014/main" id="{9A03BF9C-6DB1-4A2E-9226-B9E07A6D6F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E6008D1-A3F6-4E0A-A121-2CB513C1CB3A}" type="slidenum">
              <a:rPr lang="zh-CN" altLang="en-US"/>
              <a:pPr/>
              <a:t>1</a:t>
            </a:fld>
            <a:endParaRPr lang="zh-CN" altLang="en-US"/>
          </a:p>
        </p:txBody>
      </p:sp>
    </p:spTree>
    <p:extLst>
      <p:ext uri="{BB962C8B-B14F-4D97-AF65-F5344CB8AC3E}">
        <p14:creationId xmlns:p14="http://schemas.microsoft.com/office/powerpoint/2010/main" val="124508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10</a:t>
            </a:fld>
            <a:endParaRPr lang="zh-CN" altLang="en-US"/>
          </a:p>
        </p:txBody>
      </p:sp>
    </p:spTree>
    <p:extLst>
      <p:ext uri="{BB962C8B-B14F-4D97-AF65-F5344CB8AC3E}">
        <p14:creationId xmlns:p14="http://schemas.microsoft.com/office/powerpoint/2010/main" val="6337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11</a:t>
            </a:fld>
            <a:endParaRPr lang="zh-CN" altLang="en-US"/>
          </a:p>
        </p:txBody>
      </p:sp>
    </p:spTree>
    <p:extLst>
      <p:ext uri="{BB962C8B-B14F-4D97-AF65-F5344CB8AC3E}">
        <p14:creationId xmlns:p14="http://schemas.microsoft.com/office/powerpoint/2010/main" val="395602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12</a:t>
            </a:fld>
            <a:endParaRPr lang="zh-CN" altLang="en-US"/>
          </a:p>
        </p:txBody>
      </p:sp>
    </p:spTree>
    <p:extLst>
      <p:ext uri="{BB962C8B-B14F-4D97-AF65-F5344CB8AC3E}">
        <p14:creationId xmlns:p14="http://schemas.microsoft.com/office/powerpoint/2010/main" val="81660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FF6E02A6-D5E1-452D-B221-2B99CA2FF6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30E61047-1A40-44FE-B2DB-F3E6532218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8132" name="灯片编号占位符 3">
            <a:extLst>
              <a:ext uri="{FF2B5EF4-FFF2-40B4-BE49-F238E27FC236}">
                <a16:creationId xmlns:a16="http://schemas.microsoft.com/office/drawing/2014/main" id="{F1273868-36F9-473F-8DB7-FA7BC36D15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A21251-F09E-47B1-AE01-EFA9C266BF1D}" type="slidenum">
              <a:rPr lang="zh-CN" altLang="en-US"/>
              <a:pPr/>
              <a:t>13</a:t>
            </a:fld>
            <a:endParaRPr lang="zh-CN" altLang="en-US"/>
          </a:p>
        </p:txBody>
      </p:sp>
    </p:spTree>
    <p:extLst>
      <p:ext uri="{BB962C8B-B14F-4D97-AF65-F5344CB8AC3E}">
        <p14:creationId xmlns:p14="http://schemas.microsoft.com/office/powerpoint/2010/main" val="339302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14</a:t>
            </a:fld>
            <a:endParaRPr lang="zh-CN" altLang="en-US"/>
          </a:p>
        </p:txBody>
      </p:sp>
    </p:spTree>
    <p:extLst>
      <p:ext uri="{BB962C8B-B14F-4D97-AF65-F5344CB8AC3E}">
        <p14:creationId xmlns:p14="http://schemas.microsoft.com/office/powerpoint/2010/main" val="22362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AB6CD6C-5B4B-403A-BB9E-A25FBE6022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393F06A7-0474-48A2-8AD3-BD3D867D3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4276" name="灯片编号占位符 3">
            <a:extLst>
              <a:ext uri="{FF2B5EF4-FFF2-40B4-BE49-F238E27FC236}">
                <a16:creationId xmlns:a16="http://schemas.microsoft.com/office/drawing/2014/main" id="{81007093-B03B-40B6-9CAD-9D57E75227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4219D6-177F-48BB-8568-B41091C79F4F}" type="slidenum">
              <a:rPr lang="zh-CN" altLang="en-US"/>
              <a:pPr/>
              <a:t>15</a:t>
            </a:fld>
            <a:endParaRPr lang="zh-CN" altLang="en-US"/>
          </a:p>
        </p:txBody>
      </p:sp>
    </p:spTree>
    <p:extLst>
      <p:ext uri="{BB962C8B-B14F-4D97-AF65-F5344CB8AC3E}">
        <p14:creationId xmlns:p14="http://schemas.microsoft.com/office/powerpoint/2010/main" val="71953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16</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17</a:t>
            </a:fld>
            <a:endParaRPr lang="zh-CN" altLang="en-US"/>
          </a:p>
        </p:txBody>
      </p:sp>
    </p:spTree>
    <p:extLst>
      <p:ext uri="{BB962C8B-B14F-4D97-AF65-F5344CB8AC3E}">
        <p14:creationId xmlns:p14="http://schemas.microsoft.com/office/powerpoint/2010/main" val="312715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18</a:t>
            </a:fld>
            <a:endParaRPr lang="zh-CN" altLang="en-US"/>
          </a:p>
        </p:txBody>
      </p:sp>
    </p:spTree>
    <p:extLst>
      <p:ext uri="{BB962C8B-B14F-4D97-AF65-F5344CB8AC3E}">
        <p14:creationId xmlns:p14="http://schemas.microsoft.com/office/powerpoint/2010/main" val="3127156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250D303-2FC0-4101-92E7-728C045C23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5A757B95-9935-4116-A069-D0C9CF36EB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B3FE9D8C-5135-4E7B-9B2C-1AB091833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E4B8F3-C257-4D51-97B2-51CED5E1541F}" type="slidenum">
              <a:rPr lang="zh-CN" altLang="en-US"/>
              <a:pPr/>
              <a:t>19</a:t>
            </a:fld>
            <a:endParaRPr lang="zh-CN" altLang="en-US"/>
          </a:p>
        </p:txBody>
      </p:sp>
    </p:spTree>
    <p:extLst>
      <p:ext uri="{BB962C8B-B14F-4D97-AF65-F5344CB8AC3E}">
        <p14:creationId xmlns:p14="http://schemas.microsoft.com/office/powerpoint/2010/main" val="96335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87BECAB0-AF41-452C-A27C-B3BB22513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C97690B3-1D51-483F-8C76-3042BB0020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灯片编号占位符 3">
            <a:extLst>
              <a:ext uri="{FF2B5EF4-FFF2-40B4-BE49-F238E27FC236}">
                <a16:creationId xmlns:a16="http://schemas.microsoft.com/office/drawing/2014/main" id="{B47B761B-24BE-46AE-A9BA-F823D6713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EE1C18-8C42-4EEF-BCFE-6927D2D2A4AB}" type="slidenum">
              <a:rPr lang="zh-CN" altLang="en-US"/>
              <a:pPr/>
              <a:t>2</a:t>
            </a:fld>
            <a:endParaRPr lang="zh-CN" altLang="en-US"/>
          </a:p>
        </p:txBody>
      </p:sp>
    </p:spTree>
    <p:extLst>
      <p:ext uri="{BB962C8B-B14F-4D97-AF65-F5344CB8AC3E}">
        <p14:creationId xmlns:p14="http://schemas.microsoft.com/office/powerpoint/2010/main" val="1486404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AB6CD6C-5B4B-403A-BB9E-A25FBE6022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393F06A7-0474-48A2-8AD3-BD3D867D3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4276" name="灯片编号占位符 3">
            <a:extLst>
              <a:ext uri="{FF2B5EF4-FFF2-40B4-BE49-F238E27FC236}">
                <a16:creationId xmlns:a16="http://schemas.microsoft.com/office/drawing/2014/main" id="{81007093-B03B-40B6-9CAD-9D57E75227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4219D6-177F-48BB-8568-B41091C79F4F}" type="slidenum">
              <a:rPr lang="zh-CN" altLang="en-US"/>
              <a:pPr/>
              <a:t>20</a:t>
            </a:fld>
            <a:endParaRPr lang="zh-CN" altLang="en-US"/>
          </a:p>
        </p:txBody>
      </p:sp>
    </p:spTree>
    <p:extLst>
      <p:ext uri="{BB962C8B-B14F-4D97-AF65-F5344CB8AC3E}">
        <p14:creationId xmlns:p14="http://schemas.microsoft.com/office/powerpoint/2010/main" val="320986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21</a:t>
            </a:fld>
            <a:endParaRPr lang="zh-CN" altLang="en-US"/>
          </a:p>
        </p:txBody>
      </p:sp>
    </p:spTree>
    <p:extLst>
      <p:ext uri="{BB962C8B-B14F-4D97-AF65-F5344CB8AC3E}">
        <p14:creationId xmlns:p14="http://schemas.microsoft.com/office/powerpoint/2010/main" val="28347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250D303-2FC0-4101-92E7-728C045C23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5A757B95-9935-4116-A069-D0C9CF36EB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8372" name="灯片编号占位符 3">
            <a:extLst>
              <a:ext uri="{FF2B5EF4-FFF2-40B4-BE49-F238E27FC236}">
                <a16:creationId xmlns:a16="http://schemas.microsoft.com/office/drawing/2014/main" id="{B3FE9D8C-5135-4E7B-9B2C-1AB091833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E4B8F3-C257-4D51-97B2-51CED5E1541F}" type="slidenum">
              <a:rPr lang="zh-CN" altLang="en-US"/>
              <a:pPr/>
              <a:t>22</a:t>
            </a:fld>
            <a:endParaRPr lang="zh-CN" altLang="en-US"/>
          </a:p>
        </p:txBody>
      </p:sp>
    </p:spTree>
    <p:extLst>
      <p:ext uri="{BB962C8B-B14F-4D97-AF65-F5344CB8AC3E}">
        <p14:creationId xmlns:p14="http://schemas.microsoft.com/office/powerpoint/2010/main" val="2880388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23</a:t>
            </a:fld>
            <a:endParaRPr lang="zh-CN" altLang="en-US"/>
          </a:p>
        </p:txBody>
      </p:sp>
    </p:spTree>
    <p:extLst>
      <p:ext uri="{BB962C8B-B14F-4D97-AF65-F5344CB8AC3E}">
        <p14:creationId xmlns:p14="http://schemas.microsoft.com/office/powerpoint/2010/main" val="2229353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24</a:t>
            </a:fld>
            <a:endParaRPr lang="zh-CN" altLang="en-US"/>
          </a:p>
        </p:txBody>
      </p:sp>
    </p:spTree>
    <p:extLst>
      <p:ext uri="{BB962C8B-B14F-4D97-AF65-F5344CB8AC3E}">
        <p14:creationId xmlns:p14="http://schemas.microsoft.com/office/powerpoint/2010/main" val="2328858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1E567A-FC4C-40AC-808E-5450FD55C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4D31C74B-8D26-4859-AC40-D5C3E6F787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后面缺乏思考内容</a:t>
            </a:r>
          </a:p>
        </p:txBody>
      </p:sp>
      <p:sp>
        <p:nvSpPr>
          <p:cNvPr id="50180" name="灯片编号占位符 3">
            <a:extLst>
              <a:ext uri="{FF2B5EF4-FFF2-40B4-BE49-F238E27FC236}">
                <a16:creationId xmlns:a16="http://schemas.microsoft.com/office/drawing/2014/main" id="{400945BC-DB8F-4D9A-BDE7-072E9A63E2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FAACBCE-6B7F-4592-8D6C-CB8FDCBEF783}" type="slidenum">
              <a:rPr lang="zh-CN" altLang="en-US"/>
              <a:pPr/>
              <a:t>25</a:t>
            </a:fld>
            <a:endParaRPr lang="zh-CN" altLang="en-US"/>
          </a:p>
        </p:txBody>
      </p:sp>
    </p:spTree>
    <p:extLst>
      <p:ext uri="{BB962C8B-B14F-4D97-AF65-F5344CB8AC3E}">
        <p14:creationId xmlns:p14="http://schemas.microsoft.com/office/powerpoint/2010/main" val="143632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前面还需介绍党史背景，结合党史学习</a:t>
            </a:r>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3</a:t>
            </a:fld>
            <a:endParaRPr lang="zh-CN" altLang="en-US"/>
          </a:p>
        </p:txBody>
      </p:sp>
    </p:spTree>
    <p:extLst>
      <p:ext uri="{BB962C8B-B14F-4D97-AF65-F5344CB8AC3E}">
        <p14:creationId xmlns:p14="http://schemas.microsoft.com/office/powerpoint/2010/main" val="331991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5556FAE6-5FB0-403F-AF36-1B469AE96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C5ADB6BF-E4CE-4224-8B36-3CDC66635A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a:extLst>
              <a:ext uri="{FF2B5EF4-FFF2-40B4-BE49-F238E27FC236}">
                <a16:creationId xmlns:a16="http://schemas.microsoft.com/office/drawing/2014/main" id="{683F2691-E506-4734-BCDF-B16E009707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40D2FA9-7D11-4EDB-BA61-4CD37C86BCB9}" type="slidenum">
              <a:rPr lang="zh-CN" altLang="en-US"/>
              <a:pPr/>
              <a:t>4</a:t>
            </a:fld>
            <a:endParaRPr lang="zh-CN" altLang="en-US"/>
          </a:p>
        </p:txBody>
      </p:sp>
    </p:spTree>
    <p:extLst>
      <p:ext uri="{BB962C8B-B14F-4D97-AF65-F5344CB8AC3E}">
        <p14:creationId xmlns:p14="http://schemas.microsoft.com/office/powerpoint/2010/main" val="274430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5</a:t>
            </a:fld>
            <a:endParaRPr lang="zh-CN" altLang="en-US"/>
          </a:p>
        </p:txBody>
      </p:sp>
    </p:spTree>
    <p:extLst>
      <p:ext uri="{BB962C8B-B14F-4D97-AF65-F5344CB8AC3E}">
        <p14:creationId xmlns:p14="http://schemas.microsoft.com/office/powerpoint/2010/main" val="405377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6</a:t>
            </a:fld>
            <a:endParaRPr lang="zh-CN" altLang="en-US"/>
          </a:p>
        </p:txBody>
      </p:sp>
    </p:spTree>
    <p:extLst>
      <p:ext uri="{BB962C8B-B14F-4D97-AF65-F5344CB8AC3E}">
        <p14:creationId xmlns:p14="http://schemas.microsoft.com/office/powerpoint/2010/main" val="42524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7</a:t>
            </a:fld>
            <a:endParaRPr lang="zh-CN" altLang="en-US"/>
          </a:p>
        </p:txBody>
      </p:sp>
    </p:spTree>
    <p:extLst>
      <p:ext uri="{BB962C8B-B14F-4D97-AF65-F5344CB8AC3E}">
        <p14:creationId xmlns:p14="http://schemas.microsoft.com/office/powerpoint/2010/main" val="14415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8</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9</a:t>
            </a:fld>
            <a:endParaRPr lang="zh-CN" altLang="en-US"/>
          </a:p>
        </p:txBody>
      </p:sp>
    </p:spTree>
    <p:extLst>
      <p:ext uri="{BB962C8B-B14F-4D97-AF65-F5344CB8AC3E}">
        <p14:creationId xmlns:p14="http://schemas.microsoft.com/office/powerpoint/2010/main" val="14673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A4D62C4-1CFE-4785-932C-9C4610351C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8DFC85C-E806-46CB-95EB-EF03EAA8139F}"/>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87AFA03-E91A-4675-A50F-E7DC0E58069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C416A6-755D-4736-B2FC-606D50C66E86}" type="slidenum">
              <a:rPr lang="zh-CN" altLang="zh-CN"/>
              <a:pPr/>
              <a:t>‹#›</a:t>
            </a:fld>
            <a:endParaRPr lang="zh-CN" altLang="zh-CN"/>
          </a:p>
        </p:txBody>
      </p:sp>
    </p:spTree>
    <p:extLst>
      <p:ext uri="{BB962C8B-B14F-4D97-AF65-F5344CB8AC3E}">
        <p14:creationId xmlns:p14="http://schemas.microsoft.com/office/powerpoint/2010/main" val="2974269411"/>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AA7E1BC-B2FF-44E1-8B53-1DEE62BBA10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15E3AAA-73E5-42AA-A3A2-5F97BFEEDE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950D2AA-B44A-4A0B-85C6-BB31CDCB0EF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DC621F-7C55-4237-AC3D-D3B989D64D9B}" type="slidenum">
              <a:rPr lang="zh-CN" altLang="zh-CN"/>
              <a:pPr/>
              <a:t>‹#›</a:t>
            </a:fld>
            <a:endParaRPr lang="zh-CN" altLang="zh-CN"/>
          </a:p>
        </p:txBody>
      </p:sp>
    </p:spTree>
    <p:extLst>
      <p:ext uri="{BB962C8B-B14F-4D97-AF65-F5344CB8AC3E}">
        <p14:creationId xmlns:p14="http://schemas.microsoft.com/office/powerpoint/2010/main" val="154420651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B46C90E-EAB6-44F2-90F4-5E40C4A750C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703DEBE2-8BB4-4268-B002-C2746512BC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6B1DC1F6-6EEE-493A-A90A-01641FBF463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79F4FE6-3CBD-4687-9674-0C78998B8042}" type="slidenum">
              <a:rPr lang="zh-CN" altLang="zh-CN"/>
              <a:pPr/>
              <a:t>‹#›</a:t>
            </a:fld>
            <a:endParaRPr lang="zh-CN" altLang="zh-CN"/>
          </a:p>
        </p:txBody>
      </p:sp>
    </p:spTree>
    <p:extLst>
      <p:ext uri="{BB962C8B-B14F-4D97-AF65-F5344CB8AC3E}">
        <p14:creationId xmlns:p14="http://schemas.microsoft.com/office/powerpoint/2010/main" val="864034170"/>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C62AC837-164E-4D8E-872F-AE8AEAC5926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E13C376-C729-4266-B2EF-A4AE966C7F3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334AD75-63ED-498A-B587-69C52651074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6CCABB5-68D8-4A1F-867B-E204D7F80381}" type="slidenum">
              <a:rPr lang="zh-CN" altLang="zh-CN"/>
              <a:pPr/>
              <a:t>‹#›</a:t>
            </a:fld>
            <a:endParaRPr lang="zh-CN" altLang="zh-CN"/>
          </a:p>
        </p:txBody>
      </p:sp>
    </p:spTree>
    <p:extLst>
      <p:ext uri="{BB962C8B-B14F-4D97-AF65-F5344CB8AC3E}">
        <p14:creationId xmlns:p14="http://schemas.microsoft.com/office/powerpoint/2010/main" val="366566921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a:extLst>
              <a:ext uri="{FF2B5EF4-FFF2-40B4-BE49-F238E27FC236}">
                <a16:creationId xmlns:a16="http://schemas.microsoft.com/office/drawing/2014/main" id="{206492EE-1876-42B2-BEEC-53B8F4D3362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9901F9B-FC7B-4430-9708-9C2A2B38DFC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D178AC9-C222-4DDC-9695-8E901BEDE73E}"/>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DE74397-0F25-4C35-AD19-B64C0CF46A46}" type="slidenum">
              <a:rPr lang="zh-CN" altLang="zh-CN"/>
              <a:pPr/>
              <a:t>‹#›</a:t>
            </a:fld>
            <a:endParaRPr lang="zh-CN" altLang="zh-CN"/>
          </a:p>
        </p:txBody>
      </p:sp>
    </p:spTree>
    <p:extLst>
      <p:ext uri="{BB962C8B-B14F-4D97-AF65-F5344CB8AC3E}">
        <p14:creationId xmlns:p14="http://schemas.microsoft.com/office/powerpoint/2010/main" val="4246706744"/>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5197EE31-C36E-43D7-9814-31C2A94BEF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78B03F41-0AEE-4BAE-8EB2-73F261A31D5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BDB83A24-7B1B-4600-8591-6ABC0F35E83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95688C8-1F89-470C-A1FC-0BBB6B33B872}" type="slidenum">
              <a:rPr lang="zh-CN" altLang="zh-CN"/>
              <a:pPr/>
              <a:t>‹#›</a:t>
            </a:fld>
            <a:endParaRPr lang="zh-CN" altLang="zh-CN"/>
          </a:p>
        </p:txBody>
      </p:sp>
    </p:spTree>
    <p:extLst>
      <p:ext uri="{BB962C8B-B14F-4D97-AF65-F5344CB8AC3E}">
        <p14:creationId xmlns:p14="http://schemas.microsoft.com/office/powerpoint/2010/main" val="313291785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4A5CC21E-D549-4F25-8BD9-0A84CD858A1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8" name="Footer Placeholder 4">
            <a:extLst>
              <a:ext uri="{FF2B5EF4-FFF2-40B4-BE49-F238E27FC236}">
                <a16:creationId xmlns:a16="http://schemas.microsoft.com/office/drawing/2014/main" id="{F46C0363-8005-4C2C-8EF3-5A728C21598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9" name="Slide Number Placeholder 5">
            <a:extLst>
              <a:ext uri="{FF2B5EF4-FFF2-40B4-BE49-F238E27FC236}">
                <a16:creationId xmlns:a16="http://schemas.microsoft.com/office/drawing/2014/main" id="{3EAF801D-17A7-487E-B77B-C4F25C326F70}"/>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1CE146D-98CB-4353-9D6B-60F609C1991E}" type="slidenum">
              <a:rPr lang="zh-CN" altLang="zh-CN"/>
              <a:pPr/>
              <a:t>‹#›</a:t>
            </a:fld>
            <a:endParaRPr lang="zh-CN" altLang="zh-CN"/>
          </a:p>
        </p:txBody>
      </p:sp>
    </p:spTree>
    <p:extLst>
      <p:ext uri="{BB962C8B-B14F-4D97-AF65-F5344CB8AC3E}">
        <p14:creationId xmlns:p14="http://schemas.microsoft.com/office/powerpoint/2010/main" val="126122584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769E6CD9-E470-474D-924D-53B0CB876E7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4" name="Footer Placeholder 4">
            <a:extLst>
              <a:ext uri="{FF2B5EF4-FFF2-40B4-BE49-F238E27FC236}">
                <a16:creationId xmlns:a16="http://schemas.microsoft.com/office/drawing/2014/main" id="{A964D631-479C-453A-A99E-E2F9E363A8A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5" name="Slide Number Placeholder 5">
            <a:extLst>
              <a:ext uri="{FF2B5EF4-FFF2-40B4-BE49-F238E27FC236}">
                <a16:creationId xmlns:a16="http://schemas.microsoft.com/office/drawing/2014/main" id="{9D9EA7F1-656F-4DE4-BEA0-0C7DDE970DF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7C560E1-7BD6-4AD9-A17D-2E478E93929B}" type="slidenum">
              <a:rPr lang="zh-CN" altLang="zh-CN"/>
              <a:pPr/>
              <a:t>‹#›</a:t>
            </a:fld>
            <a:endParaRPr lang="zh-CN" altLang="zh-CN"/>
          </a:p>
        </p:txBody>
      </p:sp>
    </p:spTree>
    <p:extLst>
      <p:ext uri="{BB962C8B-B14F-4D97-AF65-F5344CB8AC3E}">
        <p14:creationId xmlns:p14="http://schemas.microsoft.com/office/powerpoint/2010/main" val="1917937922"/>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857681-7D9D-473B-B2BE-0D2954D0CBB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3" name="Footer Placeholder 4">
            <a:extLst>
              <a:ext uri="{FF2B5EF4-FFF2-40B4-BE49-F238E27FC236}">
                <a16:creationId xmlns:a16="http://schemas.microsoft.com/office/drawing/2014/main" id="{1412CB2E-EEFB-4479-9E5A-0F7040CE21A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4" name="Slide Number Placeholder 5">
            <a:extLst>
              <a:ext uri="{FF2B5EF4-FFF2-40B4-BE49-F238E27FC236}">
                <a16:creationId xmlns:a16="http://schemas.microsoft.com/office/drawing/2014/main" id="{F7AA94AC-909C-4594-A1A9-782B66572E5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BA2DFDF3-404D-45E7-9A54-FB4A368CEE92}" type="slidenum">
              <a:rPr lang="zh-CN" altLang="zh-CN"/>
              <a:pPr/>
              <a:t>‹#›</a:t>
            </a:fld>
            <a:endParaRPr lang="zh-CN" altLang="zh-CN"/>
          </a:p>
        </p:txBody>
      </p:sp>
    </p:spTree>
    <p:extLst>
      <p:ext uri="{BB962C8B-B14F-4D97-AF65-F5344CB8AC3E}">
        <p14:creationId xmlns:p14="http://schemas.microsoft.com/office/powerpoint/2010/main" val="5898123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68B3D676-2BB2-43A4-89A4-F5166F713C8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E3230366-BD28-40B6-BDE3-A859502DE104}"/>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D61F0A1E-D411-4323-A6DA-5F242BD53A9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A608D30-C990-4E10-9992-78497873557A}" type="slidenum">
              <a:rPr lang="zh-CN" altLang="zh-CN"/>
              <a:pPr/>
              <a:t>‹#›</a:t>
            </a:fld>
            <a:endParaRPr lang="zh-CN" altLang="zh-CN"/>
          </a:p>
        </p:txBody>
      </p:sp>
    </p:spTree>
    <p:extLst>
      <p:ext uri="{BB962C8B-B14F-4D97-AF65-F5344CB8AC3E}">
        <p14:creationId xmlns:p14="http://schemas.microsoft.com/office/powerpoint/2010/main" val="744132256"/>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97CEFFE9-CB58-4937-900D-8871D7F4DF5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F9D65506-B11D-4FFF-98F7-7E27FF37F61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C63BB3BA-DC01-4EBA-84C1-8F6E2F2E66C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1371A0A-817F-40C5-A02F-83BC36A3D587}" type="slidenum">
              <a:rPr lang="zh-CN" altLang="zh-CN"/>
              <a:pPr/>
              <a:t>‹#›</a:t>
            </a:fld>
            <a:endParaRPr lang="zh-CN" altLang="zh-CN"/>
          </a:p>
        </p:txBody>
      </p:sp>
    </p:spTree>
    <p:extLst>
      <p:ext uri="{BB962C8B-B14F-4D97-AF65-F5344CB8AC3E}">
        <p14:creationId xmlns:p14="http://schemas.microsoft.com/office/powerpoint/2010/main" val="259563737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baike.baidu.com/item/%E5%BC%A0%E5%8B%87/3126436" TargetMode="External"/><Relationship Id="rId5" Type="http://schemas.openxmlformats.org/officeDocument/2006/relationships/image" Target="../media/image2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2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jfif"/><Relationship Id="rId5" Type="http://schemas.openxmlformats.org/officeDocument/2006/relationships/image" Target="../media/image2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4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9.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7">
            <a:extLst>
              <a:ext uri="{FF2B5EF4-FFF2-40B4-BE49-F238E27FC236}">
                <a16:creationId xmlns:a16="http://schemas.microsoft.com/office/drawing/2014/main" id="{A8B95CF2-F36B-4F20-BF8B-7F8290C3A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
            <a:extLst>
              <a:ext uri="{FF2B5EF4-FFF2-40B4-BE49-F238E27FC236}">
                <a16:creationId xmlns:a16="http://schemas.microsoft.com/office/drawing/2014/main" id="{18CB2DEA-0B63-4CF0-8838-B94AD4731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3802063"/>
            <a:ext cx="1127125"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6">
            <a:extLst>
              <a:ext uri="{FF2B5EF4-FFF2-40B4-BE49-F238E27FC236}">
                <a16:creationId xmlns:a16="http://schemas.microsoft.com/office/drawing/2014/main" id="{CFAA3C3D-84A9-4F9F-A368-AB1A576DB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63" y="1747838"/>
            <a:ext cx="349885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3FC23868-B947-4435-8CDD-F57123019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79375"/>
            <a:ext cx="58102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框 1">
            <a:extLst>
              <a:ext uri="{FF2B5EF4-FFF2-40B4-BE49-F238E27FC236}">
                <a16:creationId xmlns:a16="http://schemas.microsoft.com/office/drawing/2014/main" id="{18DBEF66-D69A-44A2-83C7-20030A1E357D}"/>
              </a:ext>
            </a:extLst>
          </p:cNvPr>
          <p:cNvSpPr txBox="1">
            <a:spLocks noChangeArrowheads="1"/>
          </p:cNvSpPr>
          <p:nvPr/>
        </p:nvSpPr>
        <p:spPr bwMode="auto">
          <a:xfrm>
            <a:off x="2044700" y="2065338"/>
            <a:ext cx="48301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b="1" dirty="0">
                <a:solidFill>
                  <a:srgbClr val="DABD92"/>
                </a:solidFill>
                <a:latin typeface="微软雅黑" panose="020B0503020204020204" pitchFamily="34" charset="-122"/>
                <a:ea typeface="微软雅黑" panose="020B0503020204020204" pitchFamily="34" charset="-122"/>
              </a:rPr>
              <a:t>自</a:t>
            </a:r>
            <a:r>
              <a:rPr lang="en-US" altLang="zh-CN" sz="4400" b="1" dirty="0">
                <a:solidFill>
                  <a:srgbClr val="DABD92"/>
                </a:solidFill>
                <a:latin typeface="微软雅黑" panose="020B0503020204020204" pitchFamily="34" charset="-122"/>
                <a:ea typeface="微软雅黑" panose="020B0503020204020204" pitchFamily="34" charset="-122"/>
              </a:rPr>
              <a:t>96</a:t>
            </a:r>
            <a:r>
              <a:rPr lang="zh-CN" altLang="en-US" sz="4400" b="1" dirty="0">
                <a:solidFill>
                  <a:srgbClr val="DABD92"/>
                </a:solidFill>
                <a:latin typeface="微软雅黑" panose="020B0503020204020204" pitchFamily="34" charset="-122"/>
                <a:ea typeface="微软雅黑" panose="020B0503020204020204" pitchFamily="34" charset="-122"/>
              </a:rPr>
              <a:t>团日主题汇报</a:t>
            </a:r>
          </a:p>
          <a:p>
            <a:endParaRPr lang="zh-CN" altLang="en-US" sz="4400" b="1" dirty="0">
              <a:solidFill>
                <a:srgbClr val="DABD92"/>
              </a:solidFill>
              <a:latin typeface="微软雅黑" panose="020B0503020204020204" pitchFamily="34" charset="-122"/>
              <a:ea typeface="微软雅黑" panose="020B0503020204020204" pitchFamily="34" charset="-122"/>
            </a:endParaRPr>
          </a:p>
        </p:txBody>
      </p:sp>
      <p:sp>
        <p:nvSpPr>
          <p:cNvPr id="13320" name="文本框 7">
            <a:extLst>
              <a:ext uri="{FF2B5EF4-FFF2-40B4-BE49-F238E27FC236}">
                <a16:creationId xmlns:a16="http://schemas.microsoft.com/office/drawing/2014/main" id="{37646D6E-1762-4C6C-AF9B-57539C95CEC1}"/>
              </a:ext>
            </a:extLst>
          </p:cNvPr>
          <p:cNvSpPr txBox="1">
            <a:spLocks noChangeArrowheads="1"/>
          </p:cNvSpPr>
          <p:nvPr/>
        </p:nvSpPr>
        <p:spPr bwMode="auto">
          <a:xfrm>
            <a:off x="2206625" y="3789363"/>
            <a:ext cx="7184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1100" dirty="0">
                <a:solidFill>
                  <a:schemeClr val="bg1"/>
                </a:solidFill>
                <a:latin typeface="微软雅黑" panose="020B0503020204020204" pitchFamily="34" charset="-122"/>
                <a:ea typeface="微软雅黑" panose="020B0503020204020204" pitchFamily="34" charset="-122"/>
              </a:rPr>
              <a:t>2021.11</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21DE8B3-A822-4DA7-B38E-6B2E5DE2EC31}"/>
              </a:ext>
            </a:extLst>
          </p:cNvPr>
          <p:cNvSpPr txBox="1"/>
          <p:nvPr/>
        </p:nvSpPr>
        <p:spPr>
          <a:xfrm>
            <a:off x="428625" y="2176463"/>
            <a:ext cx="354013" cy="2454275"/>
          </a:xfrm>
          <a:prstGeom prst="rect">
            <a:avLst/>
          </a:prstGeom>
          <a:noFill/>
        </p:spPr>
        <p:txBody>
          <a:bodyPr vert="eaVert" wrap="none">
            <a:spAutoFit/>
          </a:bodyPr>
          <a:lstStyle/>
          <a:p>
            <a:pPr>
              <a:defRPr/>
            </a:pPr>
            <a:r>
              <a:rPr lang="en-US" altLang="zh-CN" sz="1100" spc="600" dirty="0">
                <a:solidFill>
                  <a:srgbClr val="AD7A74"/>
                </a:solidFill>
              </a:rPr>
              <a:t>THE NATIONAL DAY</a:t>
            </a:r>
            <a:endParaRPr lang="zh-CN" altLang="en-US" sz="1100" spc="600" dirty="0">
              <a:solidFill>
                <a:srgbClr val="AD7A7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0400"/>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马云人物简介</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01" y="938212"/>
            <a:ext cx="3496567" cy="462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58B4371D-1776-4EEF-A969-7CE73E13ABCA}"/>
              </a:ext>
            </a:extLst>
          </p:cNvPr>
          <p:cNvSpPr txBox="1"/>
          <p:nvPr/>
        </p:nvSpPr>
        <p:spPr>
          <a:xfrm>
            <a:off x="5231855" y="761603"/>
            <a:ext cx="6480720" cy="5262979"/>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马云，男，汉族，</a:t>
            </a:r>
            <a:r>
              <a:rPr lang="zh-CN" altLang="en-US" sz="1600" dirty="0">
                <a:solidFill>
                  <a:srgbClr val="FF0000"/>
                </a:solidFill>
                <a:latin typeface="宋体" panose="02010600030101010101" pitchFamily="2" charset="-122"/>
                <a:ea typeface="宋体" panose="02010600030101010101" pitchFamily="2" charset="-122"/>
              </a:rPr>
              <a:t>中共党员</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1964</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日生于浙江省杭州市，</a:t>
            </a:r>
            <a:r>
              <a:rPr lang="zh-CN" altLang="en-US" sz="1600" dirty="0">
                <a:solidFill>
                  <a:srgbClr val="FF0000"/>
                </a:solidFill>
                <a:latin typeface="宋体" panose="02010600030101010101" pitchFamily="2" charset="-122"/>
                <a:ea typeface="宋体" panose="02010600030101010101" pitchFamily="2" charset="-122"/>
              </a:rPr>
              <a:t>阿里巴巴集团主要创始人</a:t>
            </a:r>
            <a:r>
              <a:rPr lang="zh-CN" altLang="en-US" sz="1600" dirty="0">
                <a:latin typeface="宋体" panose="02010600030101010101" pitchFamily="2" charset="-122"/>
                <a:ea typeface="宋体" panose="02010600030101010101" pitchFamily="2" charset="-122"/>
              </a:rPr>
              <a:t>，现担任日本软银董事、大自然保护协会中国理事会主席兼全球董事会成员、华谊兄弟董事、生命科学突破奖基金会董事、联合国数字合作高级级别小组联合主席。</a:t>
            </a:r>
          </a:p>
          <a:p>
            <a:r>
              <a:rPr lang="en-US" altLang="zh-CN" sz="1600" dirty="0">
                <a:latin typeface="宋体" panose="02010600030101010101" pitchFamily="2" charset="-122"/>
                <a:ea typeface="宋体" panose="02010600030101010101" pitchFamily="2" charset="-122"/>
              </a:rPr>
              <a:t>1988</a:t>
            </a:r>
            <a:r>
              <a:rPr lang="zh-CN" altLang="en-US" sz="1600" dirty="0">
                <a:latin typeface="宋体" panose="02010600030101010101" pitchFamily="2" charset="-122"/>
                <a:ea typeface="宋体" panose="02010600030101010101" pitchFamily="2" charset="-122"/>
              </a:rPr>
              <a:t>年毕业于杭州师范学院外语系，同年担任杭州电子工业学院英文及国际贸易教师，</a:t>
            </a:r>
            <a:r>
              <a:rPr lang="en-US" altLang="zh-CN" sz="1600" dirty="0">
                <a:latin typeface="宋体" panose="02010600030101010101" pitchFamily="2" charset="-122"/>
                <a:ea typeface="宋体" panose="02010600030101010101" pitchFamily="2" charset="-122"/>
              </a:rPr>
              <a:t>1995</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创办中国第一家互联网商业信息发布网站</a:t>
            </a:r>
            <a:r>
              <a:rPr lang="zh-CN" altLang="en-US" sz="1600" dirty="0">
                <a:latin typeface="宋体" panose="02010600030101010101" pitchFamily="2" charset="-122"/>
                <a:ea typeface="宋体" panose="02010600030101010101" pitchFamily="2" charset="-122"/>
              </a:rPr>
              <a:t>“中国黄页”，</a:t>
            </a:r>
            <a:r>
              <a:rPr lang="en-US" altLang="zh-CN" sz="1600" dirty="0">
                <a:latin typeface="宋体" panose="02010600030101010101" pitchFamily="2" charset="-122"/>
                <a:ea typeface="宋体" panose="02010600030101010101" pitchFamily="2" charset="-122"/>
              </a:rPr>
              <a:t>1998</a:t>
            </a:r>
            <a:r>
              <a:rPr lang="zh-CN" altLang="en-US" sz="1600" dirty="0">
                <a:latin typeface="宋体" panose="02010600030101010101" pitchFamily="2" charset="-122"/>
                <a:ea typeface="宋体" panose="02010600030101010101" pitchFamily="2" charset="-122"/>
              </a:rPr>
              <a:t>年出任中国国际电子商务中心国富通信息技术发展有限公司总经理，</a:t>
            </a:r>
            <a:r>
              <a:rPr lang="en-US" altLang="zh-CN" sz="1600" dirty="0">
                <a:latin typeface="宋体" panose="02010600030101010101" pitchFamily="2" charset="-122"/>
                <a:ea typeface="宋体" panose="02010600030101010101" pitchFamily="2" charset="-122"/>
              </a:rPr>
              <a:t>1999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创办阿里巴巴</a:t>
            </a:r>
            <a:r>
              <a:rPr lang="zh-CN" altLang="en-US" sz="1600" dirty="0">
                <a:latin typeface="宋体" panose="02010600030101010101" pitchFamily="2" charset="-122"/>
                <a:ea typeface="宋体" panose="02010600030101010101" pitchFamily="2" charset="-122"/>
              </a:rPr>
              <a:t>，并担任阿里集团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、董事局主席。</a:t>
            </a:r>
          </a:p>
          <a:p>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月，辞任阿里巴巴集团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，继续担任阿里集团董事局主席。</a:t>
            </a:r>
            <a:r>
              <a:rPr lang="en-US" altLang="zh-CN" sz="1600" dirty="0">
                <a:latin typeface="宋体" panose="02010600030101010101" pitchFamily="2" charset="-122"/>
                <a:ea typeface="宋体" panose="02010600030101010101" pitchFamily="2" charset="-122"/>
              </a:rPr>
              <a:t>6</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日，马云当选</a:t>
            </a:r>
            <a:r>
              <a:rPr lang="zh-CN" altLang="en-US" sz="1600" dirty="0">
                <a:solidFill>
                  <a:srgbClr val="FF0000"/>
                </a:solidFill>
                <a:latin typeface="宋体" panose="02010600030101010101" pitchFamily="2" charset="-122"/>
                <a:ea typeface="宋体" panose="02010600030101010101" pitchFamily="2" charset="-122"/>
              </a:rPr>
              <a:t>全球互联网治理联盟理事会联合主席</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月，马云卸任阿里巴巴董事局主席，继续担任阿里巴巴集团董事会成员。</a:t>
            </a:r>
          </a:p>
          <a:p>
            <a:r>
              <a:rPr lang="en-US" altLang="zh-CN" sz="1600" dirty="0">
                <a:latin typeface="宋体" panose="02010600030101010101" pitchFamily="2" charset="-122"/>
                <a:ea typeface="宋体" panose="02010600030101010101" pitchFamily="2" charset="-122"/>
              </a:rPr>
              <a:t>2017</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a:t>
            </a:r>
            <a:r>
              <a:rPr lang="zh-CN" altLang="en-US" sz="1600" dirty="0">
                <a:solidFill>
                  <a:srgbClr val="FF0000"/>
                </a:solidFill>
                <a:latin typeface="宋体" panose="02010600030101010101" pitchFamily="2" charset="-122"/>
                <a:ea typeface="宋体" panose="02010600030101010101" pitchFamily="2" charset="-122"/>
              </a:rPr>
              <a:t>荣获“影响中国”</a:t>
            </a:r>
            <a:r>
              <a:rPr lang="en-US" altLang="zh-CN" sz="1600" dirty="0">
                <a:solidFill>
                  <a:srgbClr val="FF0000"/>
                </a:solidFill>
                <a:latin typeface="宋体" panose="02010600030101010101" pitchFamily="2" charset="-122"/>
                <a:ea typeface="宋体" panose="02010600030101010101" pitchFamily="2" charset="-122"/>
              </a:rPr>
              <a:t>2017</a:t>
            </a:r>
            <a:r>
              <a:rPr lang="zh-CN" altLang="en-US" sz="1600" dirty="0">
                <a:solidFill>
                  <a:srgbClr val="FF0000"/>
                </a:solidFill>
                <a:latin typeface="宋体" panose="02010600030101010101" pitchFamily="2" charset="-122"/>
                <a:ea typeface="宋体" panose="02010600030101010101" pitchFamily="2" charset="-122"/>
              </a:rPr>
              <a:t>年度教育人物 </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2018</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月，马云发出公开信宣布将于</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日卸任集团董事局主席，由</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hlinkClick r:id="rId6">
                  <a:extLst>
                    <a:ext uri="{A12FA001-AC4F-418D-AE19-62706E023703}">
                      <ahyp:hlinkClr xmlns:ahyp="http://schemas.microsoft.com/office/drawing/2018/hyperlinkcolor" val="tx"/>
                    </a:ext>
                  </a:extLst>
                </a:hlinkClick>
              </a:rPr>
              <a:t>张勇</a:t>
            </a:r>
            <a:r>
              <a:rPr lang="zh-CN" altLang="en-US" sz="1600" dirty="0">
                <a:latin typeface="宋体" panose="02010600030101010101" pitchFamily="2" charset="-122"/>
                <a:ea typeface="宋体" panose="02010600030101010101" pitchFamily="2" charset="-122"/>
              </a:rPr>
              <a:t>接任；</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月，党中央、国务院授予马云同志</a:t>
            </a:r>
            <a:r>
              <a:rPr lang="zh-CN" altLang="en-US" sz="1600" dirty="0">
                <a:solidFill>
                  <a:srgbClr val="FF0000"/>
                </a:solidFill>
                <a:latin typeface="宋体" panose="02010600030101010101" pitchFamily="2" charset="-122"/>
                <a:ea typeface="宋体" panose="02010600030101010101" pitchFamily="2" charset="-122"/>
              </a:rPr>
              <a:t>改革先锋</a:t>
            </a:r>
            <a:r>
              <a:rPr lang="zh-CN" altLang="en-US" sz="1600" dirty="0">
                <a:latin typeface="宋体" panose="02010600030101010101" pitchFamily="2" charset="-122"/>
                <a:ea typeface="宋体" panose="02010600030101010101" pitchFamily="2" charset="-122"/>
              </a:rPr>
              <a:t>称号，颁授改革先锋奖章。</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373</a:t>
            </a:r>
            <a:r>
              <a:rPr lang="zh-CN" altLang="en-US" sz="1600" dirty="0">
                <a:latin typeface="宋体" panose="02010600030101010101" pitchFamily="2" charset="-122"/>
                <a:ea typeface="宋体" panose="02010600030101010101" pitchFamily="2" charset="-122"/>
              </a:rPr>
              <a:t>亿美元财富排名</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福布斯全球亿万富豪榜第</a:t>
            </a:r>
            <a:r>
              <a:rPr lang="en-US" altLang="zh-CN" sz="1600" dirty="0">
                <a:solidFill>
                  <a:srgbClr val="FF0000"/>
                </a:solidFill>
                <a:latin typeface="宋体" panose="02010600030101010101" pitchFamily="2" charset="-122"/>
                <a:ea typeface="宋体" panose="02010600030101010101" pitchFamily="2" charset="-122"/>
              </a:rPr>
              <a:t>21</a:t>
            </a:r>
            <a:r>
              <a:rPr lang="zh-CN" altLang="en-US" sz="1600" dirty="0">
                <a:solidFill>
                  <a:srgbClr val="FF0000"/>
                </a:solidFill>
                <a:latin typeface="宋体" panose="02010600030101010101" pitchFamily="2" charset="-122"/>
                <a:ea typeface="宋体" panose="02010600030101010101" pitchFamily="2" charset="-122"/>
              </a:rPr>
              <a:t>位</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月，马云等人被联合国秘书长古特雷斯任命为新一届可持续发展目标倡导者</a:t>
            </a:r>
            <a:r>
              <a:rPr lang="en-US" altLang="zh-CN" sz="1600" dirty="0">
                <a:latin typeface="宋体" panose="02010600030101010101" pitchFamily="2" charset="-122"/>
                <a:ea typeface="宋体" panose="02010600030101010101" pitchFamily="2" charset="-122"/>
              </a:rPr>
              <a:t>; 10</a:t>
            </a:r>
            <a:r>
              <a:rPr lang="zh-CN" altLang="en-US" sz="1600" dirty="0">
                <a:latin typeface="宋体" panose="02010600030101010101" pitchFamily="2" charset="-122"/>
                <a:ea typeface="宋体" panose="02010600030101010101" pitchFamily="2" charset="-122"/>
              </a:rPr>
              <a:t>月，获得</a:t>
            </a:r>
            <a:r>
              <a:rPr lang="zh-CN" altLang="en-US" sz="1600" dirty="0">
                <a:solidFill>
                  <a:srgbClr val="FF0000"/>
                </a:solidFill>
                <a:latin typeface="宋体" panose="02010600030101010101" pitchFamily="2" charset="-122"/>
                <a:ea typeface="宋体" panose="02010600030101010101" pitchFamily="2" charset="-122"/>
              </a:rPr>
              <a:t>福布斯终身成就奖</a:t>
            </a:r>
            <a:r>
              <a:rPr lang="zh-CN" altLang="en-US" sz="1600" dirty="0">
                <a:latin typeface="宋体" panose="02010600030101010101" pitchFamily="2" charset="-122"/>
                <a:ea typeface="宋体" panose="02010600030101010101" pitchFamily="2" charset="-122"/>
              </a:rPr>
              <a:t>；同年，入选</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福布斯年度商业人物之跨国经营商业领袖名单 。</a:t>
            </a:r>
            <a:r>
              <a:rPr lang="en-US" altLang="zh-CN" sz="1600" dirty="0">
                <a:latin typeface="宋体" panose="02010600030101010101" pitchFamily="2" charset="-122"/>
                <a:ea typeface="宋体" panose="02010600030101010101" pitchFamily="2" charset="-122"/>
              </a:rPr>
              <a:t>2020</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日，马云不再担任阿里巴巴集团董事。</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484</a:t>
            </a:r>
            <a:r>
              <a:rPr lang="zh-CN" altLang="en-US" sz="1600" dirty="0">
                <a:latin typeface="宋体" panose="02010600030101010101" pitchFamily="2" charset="-122"/>
                <a:ea typeface="宋体" panose="02010600030101010101" pitchFamily="2" charset="-122"/>
              </a:rPr>
              <a:t>亿美元财富位列</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福布斯全球富豪榜</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第</a:t>
            </a:r>
            <a:r>
              <a:rPr lang="en-US" altLang="zh-CN" sz="1600" dirty="0">
                <a:latin typeface="宋体" panose="02010600030101010101" pitchFamily="2" charset="-122"/>
                <a:ea typeface="宋体" panose="02010600030101010101" pitchFamily="2" charset="-122"/>
              </a:rPr>
              <a:t>26</a:t>
            </a:r>
            <a:r>
              <a:rPr lang="zh-CN" altLang="en-US" sz="1600" dirty="0">
                <a:latin typeface="宋体" panose="02010600030101010101" pitchFamily="2" charset="-122"/>
                <a:ea typeface="宋体" panose="02010600030101010101" pitchFamily="2" charset="-122"/>
              </a:rPr>
              <a:t>名。</a:t>
            </a:r>
          </a:p>
        </p:txBody>
      </p:sp>
      <p:pic>
        <p:nvPicPr>
          <p:cNvPr id="3" name="图片 2">
            <a:extLst>
              <a:ext uri="{FF2B5EF4-FFF2-40B4-BE49-F238E27FC236}">
                <a16:creationId xmlns:a16="http://schemas.microsoft.com/office/drawing/2014/main" id="{A4859ABF-FAA8-4D9A-B830-061E1621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20" y="1214439"/>
            <a:ext cx="3171825" cy="4324350"/>
          </a:xfrm>
          <a:prstGeom prst="rect">
            <a:avLst/>
          </a:prstGeom>
        </p:spPr>
      </p:pic>
    </p:spTree>
    <p:extLst>
      <p:ext uri="{BB962C8B-B14F-4D97-AF65-F5344CB8AC3E}">
        <p14:creationId xmlns:p14="http://schemas.microsoft.com/office/powerpoint/2010/main" val="20468766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168" y="3096046"/>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889" y="3150960"/>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918078" y="33598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1976</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2213766" y="333062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1982</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3572533" y="33348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5009293"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1988</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6560001"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4" name="TextBox 7">
            <a:extLst>
              <a:ext uri="{FF2B5EF4-FFF2-40B4-BE49-F238E27FC236}">
                <a16:creationId xmlns:a16="http://schemas.microsoft.com/office/drawing/2014/main" id="{3179612F-895B-4735-A66E-86F5F49A7A6A}"/>
              </a:ext>
            </a:extLst>
          </p:cNvPr>
          <p:cNvSpPr txBox="1">
            <a:spLocks noChangeArrowheads="1"/>
          </p:cNvSpPr>
          <p:nvPr/>
        </p:nvSpPr>
        <p:spPr bwMode="auto">
          <a:xfrm>
            <a:off x="8176192" y="335473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1995</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50ACAFAF-4772-4E08-BCF9-BB7DAD730A48}"/>
              </a:ext>
            </a:extLst>
          </p:cNvPr>
          <p:cNvSpPr txBox="1"/>
          <p:nvPr/>
        </p:nvSpPr>
        <p:spPr>
          <a:xfrm>
            <a:off x="939699" y="4027160"/>
            <a:ext cx="1015663" cy="2123953"/>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买了人生中</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第一台收音机，</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每天听英文广播</a:t>
            </a:r>
            <a:endParaRPr lang="zh-CN" altLang="en-US" b="1" dirty="0">
              <a:solidFill>
                <a:srgbClr val="FF0000"/>
              </a:solidFill>
            </a:endParaRPr>
          </a:p>
        </p:txBody>
      </p:sp>
      <p:sp>
        <p:nvSpPr>
          <p:cNvPr id="33" name="文本框 32">
            <a:extLst>
              <a:ext uri="{FF2B5EF4-FFF2-40B4-BE49-F238E27FC236}">
                <a16:creationId xmlns:a16="http://schemas.microsoft.com/office/drawing/2014/main" id="{2EBF8E27-55CE-4955-8EB5-8EE8DE4FFDB9}"/>
              </a:ext>
            </a:extLst>
          </p:cNvPr>
          <p:cNvSpPr txBox="1"/>
          <p:nvPr/>
        </p:nvSpPr>
        <p:spPr>
          <a:xfrm>
            <a:off x="1111106" y="1640604"/>
            <a:ext cx="461665" cy="1042235"/>
          </a:xfrm>
          <a:prstGeom prst="rect">
            <a:avLst/>
          </a:prstGeom>
          <a:noFill/>
        </p:spPr>
        <p:txBody>
          <a:bodyPr vert="eaVert" wrap="square" rtlCol="0">
            <a:spAutoFit/>
          </a:bodyPr>
          <a:lstStyle/>
          <a:p>
            <a:r>
              <a:rPr lang="zh-CN" altLang="en-US" b="1" dirty="0">
                <a:solidFill>
                  <a:srgbClr val="FF0000"/>
                </a:solidFill>
                <a:ea typeface="宋体" panose="02010600030101010101" pitchFamily="2" charset="-122"/>
                <a:cs typeface="Times New Roman" panose="02020603050405020304" pitchFamily="18" charset="0"/>
              </a:rPr>
              <a:t>文革结束</a:t>
            </a:r>
            <a:endParaRPr lang="zh-CN" altLang="en-US" b="1" dirty="0">
              <a:solidFill>
                <a:srgbClr val="FF0000"/>
              </a:solidFill>
            </a:endParaRPr>
          </a:p>
        </p:txBody>
      </p:sp>
      <p:cxnSp>
        <p:nvCxnSpPr>
          <p:cNvPr id="15" name="直接连接符 14">
            <a:extLst>
              <a:ext uri="{FF2B5EF4-FFF2-40B4-BE49-F238E27FC236}">
                <a16:creationId xmlns:a16="http://schemas.microsoft.com/office/drawing/2014/main" id="{9A73CB34-3B4E-452F-967D-DFAF73D9A8D5}"/>
              </a:ext>
            </a:extLst>
          </p:cNvPr>
          <p:cNvCxnSpPr>
            <a:cxnSpLocks/>
          </p:cNvCxnSpPr>
          <p:nvPr/>
        </p:nvCxnSpPr>
        <p:spPr>
          <a:xfrm flipV="1">
            <a:off x="1631504"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A25F9A0-FD51-4A3F-9BDC-64907CCD675F}"/>
              </a:ext>
            </a:extLst>
          </p:cNvPr>
          <p:cNvCxnSpPr>
            <a:cxnSpLocks/>
          </p:cNvCxnSpPr>
          <p:nvPr/>
        </p:nvCxnSpPr>
        <p:spPr>
          <a:xfrm flipV="1">
            <a:off x="1991544" y="3933056"/>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2437170" y="1567836"/>
            <a:ext cx="461665" cy="1528981"/>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高考恢复五年</a:t>
            </a:r>
            <a:endParaRPr lang="zh-CN" altLang="en-US" dirty="0"/>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2396771" y="4010193"/>
            <a:ext cx="738664" cy="2097208"/>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第一次参加高考</a:t>
            </a:r>
            <a:r>
              <a:rPr lang="zh-CN" altLang="zh-CN" sz="1800" dirty="0">
                <a:effectLst/>
                <a:ea typeface="宋体" panose="02010600030101010101" pitchFamily="2" charset="-122"/>
                <a:cs typeface="Times New Roman" panose="02020603050405020304" pitchFamily="18" charset="0"/>
              </a:rPr>
              <a:t>，落榜</a:t>
            </a:r>
            <a:endParaRPr lang="zh-CN" altLang="en-US" dirty="0"/>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1083773"/>
            <a:ext cx="738664" cy="1960114"/>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中共中央、国务院决定</a:t>
            </a:r>
            <a:r>
              <a:rPr lang="zh-CN" altLang="zh-CN" sz="1800" b="1" dirty="0">
                <a:solidFill>
                  <a:srgbClr val="FF0000"/>
                </a:solidFill>
                <a:effectLst/>
                <a:ea typeface="宋体" panose="02010600030101010101" pitchFamily="2" charset="-122"/>
                <a:cs typeface="Times New Roman" panose="02020603050405020304" pitchFamily="18" charset="0"/>
              </a:rPr>
              <a:t>扩大对外开放</a:t>
            </a:r>
            <a:endParaRPr lang="zh-CN" altLang="en-US" b="1" dirty="0">
              <a:solidFill>
                <a:srgbClr val="FF0000"/>
              </a:solidFill>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3531221" y="4010195"/>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因为英语成绩优异被杭州师范学院</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破格录取</a:t>
            </a:r>
            <a:endParaRPr lang="zh-CN" altLang="en-US" b="1" dirty="0">
              <a:solidFill>
                <a:srgbClr val="FF0000"/>
              </a:solidFill>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773964" y="1654200"/>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096000"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781177" y="964242"/>
            <a:ext cx="1015663" cy="2303507"/>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国务院决定将</a:t>
            </a:r>
            <a:r>
              <a:rPr lang="zh-CN" altLang="zh-CN" sz="1800" b="1" dirty="0">
                <a:solidFill>
                  <a:srgbClr val="FF0000"/>
                </a:solidFill>
                <a:effectLst/>
                <a:ea typeface="宋体" panose="02010600030101010101" pitchFamily="2" charset="-122"/>
                <a:cs typeface="Times New Roman" panose="02020603050405020304" pitchFamily="18" charset="0"/>
              </a:rPr>
              <a:t>杭州</a:t>
            </a:r>
            <a:r>
              <a:rPr lang="zh-CN" altLang="zh-CN" sz="1800" dirty="0">
                <a:effectLst/>
                <a:ea typeface="宋体" panose="02010600030101010101" pitchFamily="2" charset="-122"/>
                <a:cs typeface="Times New Roman" panose="02020603050405020304" pitchFamily="18" charset="0"/>
              </a:rPr>
              <a:t>、南京、沈阳划入</a:t>
            </a:r>
            <a:r>
              <a:rPr lang="zh-CN" altLang="zh-CN" sz="1800" b="1" dirty="0">
                <a:solidFill>
                  <a:srgbClr val="FF0000"/>
                </a:solidFill>
                <a:effectLst/>
                <a:ea typeface="宋体" panose="02010600030101010101" pitchFamily="2" charset="-122"/>
                <a:cs typeface="Times New Roman" panose="02020603050405020304" pitchFamily="18" charset="0"/>
              </a:rPr>
              <a:t>沿海经济开放区</a:t>
            </a:r>
            <a:endParaRPr lang="zh-CN" altLang="en-US" b="1" dirty="0">
              <a:solidFill>
                <a:srgbClr val="FF0000"/>
              </a:solidFill>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4775641" y="4017867"/>
            <a:ext cx="1292662"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英语专业毕业，</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分配到</a:t>
            </a:r>
            <a:r>
              <a:rPr lang="zh-CN" altLang="zh-CN" sz="1800" b="1" dirty="0">
                <a:solidFill>
                  <a:srgbClr val="FF0000"/>
                </a:solidFill>
                <a:effectLst/>
                <a:ea typeface="宋体" panose="02010600030101010101" pitchFamily="2" charset="-122"/>
                <a:cs typeface="Times New Roman" panose="02020603050405020304" pitchFamily="18" charset="0"/>
              </a:rPr>
              <a:t>杭州电子工业学院</a:t>
            </a:r>
            <a:r>
              <a:rPr lang="zh-CN" altLang="zh-CN" sz="1800" dirty="0">
                <a:effectLst/>
                <a:ea typeface="宋体" panose="02010600030101010101" pitchFamily="2" charset="-122"/>
                <a:cs typeface="Times New Roman" panose="02020603050405020304" pitchFamily="18" charset="0"/>
              </a:rPr>
              <a:t>任英文及国际贸易讲师</a:t>
            </a:r>
            <a:endParaRPr lang="en-US" altLang="zh-CN" sz="1800" dirty="0">
              <a:effectLst/>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291045" y="1640603"/>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715235" y="3959777"/>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807498" y="1337842"/>
            <a:ext cx="461665" cy="1781595"/>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互联网进入中国</a:t>
            </a:r>
            <a:endParaRPr lang="zh-CN" altLang="en-US" b="1" dirty="0">
              <a:solidFill>
                <a:srgbClr val="FF0000"/>
              </a:solidFill>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671874" y="3967512"/>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来自西雅图的外教和马云聊互联网，马云会</a:t>
            </a:r>
            <a:r>
              <a:rPr lang="zh-CN" altLang="zh-CN" sz="1800" b="1" dirty="0">
                <a:solidFill>
                  <a:srgbClr val="FF0000"/>
                </a:solidFill>
                <a:effectLst/>
                <a:ea typeface="宋体" panose="02010600030101010101" pitchFamily="2" charset="-122"/>
                <a:cs typeface="Times New Roman" panose="02020603050405020304" pitchFamily="18" charset="0"/>
              </a:rPr>
              <a:t>决定创业</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00875" y="1680499"/>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264352" y="3933057"/>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090155" y="1279559"/>
            <a:ext cx="738664" cy="1781595"/>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中国</a:t>
            </a:r>
            <a:r>
              <a:rPr lang="zh-CN" altLang="zh-CN" sz="1800" b="1" dirty="0">
                <a:solidFill>
                  <a:srgbClr val="FF0000"/>
                </a:solidFill>
                <a:effectLst/>
                <a:ea typeface="宋体" panose="02010600030101010101" pitchFamily="2" charset="-122"/>
                <a:cs typeface="Times New Roman" panose="02020603050405020304" pitchFamily="18" charset="0"/>
              </a:rPr>
              <a:t>第一次可以上</a:t>
            </a:r>
            <a:r>
              <a:rPr lang="zh-CN" altLang="en-US" sz="1800" b="1" dirty="0">
                <a:solidFill>
                  <a:srgbClr val="FF0000"/>
                </a:solidFill>
                <a:effectLst/>
                <a:ea typeface="宋体" panose="02010600030101010101" pitchFamily="2" charset="-122"/>
                <a:cs typeface="Times New Roman" panose="02020603050405020304" pitchFamily="18" charset="0"/>
              </a:rPr>
              <a:t>互联网</a:t>
            </a:r>
            <a:endParaRPr lang="zh-CN" altLang="en-US" b="1" dirty="0">
              <a:solidFill>
                <a:srgbClr val="FF0000"/>
              </a:solidFill>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26796" y="3967512"/>
            <a:ext cx="1015663" cy="2035552"/>
          </a:xfrm>
          <a:prstGeom prst="rect">
            <a:avLst/>
          </a:prstGeom>
          <a:noFill/>
        </p:spPr>
        <p:txBody>
          <a:bodyPr vert="eaVert" wrap="square" rtlCol="0">
            <a:spAutoFit/>
          </a:bodyPr>
          <a:lstStyle/>
          <a:p>
            <a:r>
              <a:rPr lang="zh-CN" altLang="en-US" sz="1800" dirty="0">
                <a:effectLst/>
                <a:ea typeface="宋体" panose="02010600030101010101" pitchFamily="2" charset="-122"/>
                <a:cs typeface="Times New Roman" panose="02020603050405020304" pitchFamily="18" charset="0"/>
              </a:rPr>
              <a:t>辞职，</a:t>
            </a:r>
            <a:r>
              <a:rPr lang="zh-CN" altLang="zh-CN" sz="1800" dirty="0">
                <a:effectLst/>
                <a:ea typeface="宋体" panose="02010600030101010101" pitchFamily="2" charset="-122"/>
                <a:cs typeface="Times New Roman" panose="02020603050405020304" pitchFamily="18" charset="0"/>
              </a:rPr>
              <a:t>开始创业，</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成立了中国第一家互联网商业</a:t>
            </a:r>
            <a:r>
              <a:rPr lang="zh-CN" altLang="en-US" sz="1800" b="1" dirty="0">
                <a:solidFill>
                  <a:srgbClr val="FF0000"/>
                </a:solidFill>
                <a:effectLst/>
                <a:ea typeface="宋体" panose="02010600030101010101" pitchFamily="2" charset="-122"/>
                <a:cs typeface="Times New Roman" panose="02020603050405020304" pitchFamily="18" charset="0"/>
              </a:rPr>
              <a:t>公司</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9320553" y="33582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1440645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circle(in)">
                                      <p:cBhvr>
                                        <p:cTn id="12" dur="2000"/>
                                        <p:tgtEl>
                                          <p:spTgt spid="3584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circle(in)">
                                      <p:cBhvr>
                                        <p:cTn id="15" dur="2000"/>
                                        <p:tgtEl>
                                          <p:spTgt spid="78"/>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fade">
                                      <p:cBhvr>
                                        <p:cTn id="26" dur="500"/>
                                        <p:tgtEl>
                                          <p:spTgt spid="358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wipe(down)">
                                      <p:cBhvr>
                                        <p:cTn id="90" dur="500"/>
                                        <p:tgtEl>
                                          <p:spTgt spid="47">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down)">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down)">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down)">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down)">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wipe(down)">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down)">
                                      <p:cBhvr>
                                        <p:cTn id="145" dur="5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2">
                                            <p:txEl>
                                              <p:pRg st="0" end="0"/>
                                            </p:txEl>
                                          </p:spTgt>
                                        </p:tgtEl>
                                        <p:attrNameLst>
                                          <p:attrName>style.visibility</p:attrName>
                                        </p:attrNameLst>
                                      </p:cBhvr>
                                      <p:to>
                                        <p:strVal val="visible"/>
                                      </p:to>
                                    </p:set>
                                    <p:animEffect transition="in" filter="wipe(down)">
                                      <p:cBhvr>
                                        <p:cTn id="150" dur="500"/>
                                        <p:tgtEl>
                                          <p:spTgt spid="62">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500"/>
                                        <p:tgtEl>
                                          <p:spTgt spid="24"/>
                                        </p:tgtEl>
                                      </p:cBhvr>
                                    </p:animEffect>
                                  </p:childTnLst>
                                </p:cTn>
                              </p:par>
                            </p:childTnLst>
                          </p:cTn>
                        </p:par>
                        <p:par>
                          <p:cTn id="156" fill="hold">
                            <p:stCondLst>
                              <p:cond delay="500"/>
                            </p:stCondLst>
                            <p:childTnLst>
                              <p:par>
                                <p:cTn id="157" presetID="10" presetClass="entr" presetSubtype="0" fill="hold" nodeType="afterEffect">
                                  <p:stCondLst>
                                    <p:cond delay="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down)">
                                      <p:cBhvr>
                                        <p:cTn id="164" dur="500"/>
                                        <p:tgtEl>
                                          <p:spTgt spid="63"/>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down)">
                                      <p:cBhvr>
                                        <p:cTn id="169" dur="500"/>
                                        <p:tgtEl>
                                          <p:spTgt spid="6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wipe(down)">
                                      <p:cBhvr>
                                        <p:cTn id="174" dur="500"/>
                                        <p:tgtEl>
                                          <p:spTgt spid="6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wipe(down)">
                                      <p:cBhvr>
                                        <p:cTn id="179" dur="500"/>
                                        <p:tgtEl>
                                          <p:spTgt spid="6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24" grpId="0"/>
      <p:bldP spid="13" grpId="0"/>
      <p:bldP spid="33" grpId="0"/>
      <p:bldP spid="40" grpId="0"/>
      <p:bldP spid="44" grpId="0"/>
      <p:bldP spid="53" grpId="0"/>
      <p:bldP spid="56" grpId="0"/>
      <p:bldP spid="57" grpId="0"/>
      <p:bldP spid="61" grpId="0"/>
      <p:bldP spid="66" grpId="0"/>
      <p:bldP spid="67" grpId="0"/>
      <p:bldP spid="72" grpId="0"/>
      <p:bldP spid="35847"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2A565C7F-A088-4DB9-B8AD-D0C7B4B7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673" y="3142374"/>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63" y="3146010"/>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08" y="3154897"/>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2069369"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1999</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3551632"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5112611"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6724358"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8226796" y="329969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a:t>
            </a:r>
            <a:r>
              <a:rPr lang="en-US" altLang="zh-CN" sz="1800" dirty="0">
                <a:effectLst/>
                <a:latin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1285827" y="776878"/>
            <a:ext cx="1569660" cy="2477919"/>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第一批家私营企业成功获得了</a:t>
            </a:r>
            <a:r>
              <a:rPr lang="zh-CN" altLang="zh-CN" b="1" dirty="0">
                <a:solidFill>
                  <a:srgbClr val="FF0000"/>
                </a:solidFill>
                <a:latin typeface="宋体" panose="02010600030101010101" pitchFamily="2" charset="-122"/>
                <a:ea typeface="宋体" panose="02010600030101010101" pitchFamily="2" charset="-122"/>
              </a:rPr>
              <a:t>自营进出口权</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中共中央、国务院召开</a:t>
            </a:r>
            <a:r>
              <a:rPr lang="zh-CN" altLang="zh-CN" b="1" dirty="0">
                <a:solidFill>
                  <a:srgbClr val="FF0000"/>
                </a:solidFill>
                <a:latin typeface="宋体" panose="02010600030101010101" pitchFamily="2" charset="-122"/>
                <a:ea typeface="宋体" panose="02010600030101010101" pitchFamily="2" charset="-122"/>
              </a:rPr>
              <a:t>全国技术创新大会</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b="1" dirty="0">
                <a:solidFill>
                  <a:srgbClr val="FF0000"/>
                </a:solidFill>
                <a:latin typeface="宋体" panose="02010600030101010101" pitchFamily="2" charset="-122"/>
                <a:ea typeface="宋体" panose="02010600030101010101" pitchFamily="2" charset="-122"/>
              </a:rPr>
              <a:t>澳门回归</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1842773" y="4010192"/>
            <a:ext cx="1292662" cy="2698572"/>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带领创业团队</a:t>
            </a:r>
            <a:r>
              <a:rPr lang="zh-CN" altLang="zh-CN" b="1" dirty="0">
                <a:solidFill>
                  <a:srgbClr val="FF0000"/>
                </a:solidFill>
                <a:latin typeface="宋体" panose="02010600030101010101" pitchFamily="2" charset="-122"/>
                <a:ea typeface="宋体" panose="02010600030101010101" pitchFamily="2" charset="-122"/>
              </a:rPr>
              <a:t>开发阿里巴巴并正式上线</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共从软银等国际投资机构</a:t>
            </a:r>
            <a:r>
              <a:rPr lang="zh-CN" altLang="zh-CN" b="1" dirty="0">
                <a:solidFill>
                  <a:srgbClr val="FF0000"/>
                </a:solidFill>
                <a:latin typeface="宋体" panose="02010600030101010101" pitchFamily="2" charset="-122"/>
                <a:ea typeface="宋体" panose="02010600030101010101" pitchFamily="2" charset="-122"/>
              </a:rPr>
              <a:t>融资</a:t>
            </a:r>
            <a:r>
              <a:rPr lang="en-US" altLang="zh-CN" b="1" dirty="0">
                <a:solidFill>
                  <a:srgbClr val="FF0000"/>
                </a:solidFill>
                <a:latin typeface="宋体" panose="02010600030101010101" pitchFamily="2" charset="-122"/>
                <a:ea typeface="宋体" panose="02010600030101010101" pitchFamily="2" charset="-122"/>
              </a:rPr>
              <a:t>2500</a:t>
            </a:r>
            <a:r>
              <a:rPr lang="zh-CN" altLang="zh-CN" b="1" dirty="0">
                <a:solidFill>
                  <a:srgbClr val="FF0000"/>
                </a:solidFill>
                <a:latin typeface="宋体" panose="02010600030101010101" pitchFamily="2" charset="-122"/>
                <a:ea typeface="宋体" panose="02010600030101010101" pitchFamily="2" charset="-122"/>
              </a:rPr>
              <a:t>万美元</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961307"/>
            <a:ext cx="738664" cy="2082580"/>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非典疫情爆发</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中国互联网腾飞年</a:t>
            </a:r>
            <a:endParaRPr lang="zh-CN" altLang="en-US" dirty="0">
              <a:latin typeface="宋体" panose="02010600030101010101" pitchFamily="2" charset="-122"/>
              <a:ea typeface="宋体" panose="02010600030101010101" pitchFamily="2" charset="-122"/>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4085219" y="4010195"/>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创立淘宝网</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951984" y="1666266"/>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24001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832669" y="793084"/>
            <a:ext cx="1015663" cy="2471781"/>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中共中央、国务院发出《关于进一步加强互联网管理工作的意见》</a:t>
            </a:r>
            <a:endParaRPr lang="zh-CN" altLang="en-US"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5688753" y="4017867"/>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创立支付宝平台</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482047" y="165419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824192" y="3967512"/>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118512" y="893498"/>
            <a:ext cx="1292662" cy="2241634"/>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发布“宽带中国”、《关于促进</a:t>
            </a:r>
            <a:r>
              <a:rPr lang="zh-CN" altLang="zh-CN" b="1" dirty="0">
                <a:solidFill>
                  <a:srgbClr val="FF0000"/>
                </a:solidFill>
                <a:latin typeface="宋体" panose="02010600030101010101" pitchFamily="2" charset="-122"/>
                <a:ea typeface="宋体" panose="02010600030101010101" pitchFamily="2" charset="-122"/>
              </a:rPr>
              <a:t>信息消费扩大内需</a:t>
            </a:r>
            <a:r>
              <a:rPr lang="zh-CN" altLang="zh-CN" dirty="0">
                <a:latin typeface="宋体" panose="02010600030101010101" pitchFamily="2" charset="-122"/>
                <a:ea typeface="宋体" panose="02010600030101010101" pitchFamily="2" charset="-122"/>
              </a:rPr>
              <a:t>的若干意见》等战略；</a:t>
            </a:r>
            <a:endParaRPr lang="zh-CN" altLang="en-US"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170361" y="3967512"/>
            <a:ext cx="1569660" cy="2097206"/>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阿里巴巴集团联合顺丰、银泰等多家民营快递企业联合</a:t>
            </a:r>
            <a:r>
              <a:rPr lang="zh-CN" altLang="zh-CN" b="1" dirty="0">
                <a:solidFill>
                  <a:srgbClr val="FF0000"/>
                </a:solidFill>
                <a:latin typeface="宋体" panose="02010600030101010101" pitchFamily="2" charset="-122"/>
                <a:ea typeface="宋体" panose="02010600030101010101" pitchFamily="2" charset="-122"/>
              </a:rPr>
              <a:t>成立菜鸟网络科技有限公司</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57840" y="1654198"/>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398842" y="3946821"/>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361050" y="846445"/>
            <a:ext cx="461665" cy="2298725"/>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中国经济进入新常态</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90556" y="3976003"/>
            <a:ext cx="1015663" cy="2035552"/>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阿里巴巴集团</a:t>
            </a:r>
            <a:r>
              <a:rPr lang="zh-CN" altLang="zh-CN" dirty="0">
                <a:latin typeface="宋体" panose="02010600030101010101" pitchFamily="2" charset="-122"/>
                <a:ea typeface="宋体" panose="02010600030101010101" pitchFamily="2" charset="-122"/>
              </a:rPr>
              <a:t>于纽约证卷交易所正式</a:t>
            </a:r>
            <a:r>
              <a:rPr lang="zh-CN" altLang="zh-CN" b="1" dirty="0">
                <a:solidFill>
                  <a:srgbClr val="FF0000"/>
                </a:solidFill>
                <a:latin typeface="宋体" panose="02010600030101010101" pitchFamily="2" charset="-122"/>
                <a:ea typeface="宋体" panose="02010600030101010101" pitchFamily="2" charset="-122"/>
              </a:rPr>
              <a:t>挂牌上市</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586517" y="3375043"/>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630271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849"/>
                                        </p:tgtEl>
                                        <p:attrNameLst>
                                          <p:attrName>style.visibility</p:attrName>
                                        </p:attrNameLst>
                                      </p:cBhvr>
                                      <p:to>
                                        <p:strVal val="visible"/>
                                      </p:to>
                                    </p:set>
                                    <p:animEffect transition="in" filter="fade">
                                      <p:cBhvr>
                                        <p:cTn id="20" dur="500"/>
                                        <p:tgtEl>
                                          <p:spTgt spid="3584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wipe(down)">
                                      <p:cBhvr>
                                        <p:cTn id="63" dur="500"/>
                                        <p:tgtEl>
                                          <p:spTgt spid="47">
                                            <p:txEl>
                                              <p:pRg st="0" end="0"/>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47">
                                            <p:txEl>
                                              <p:pRg st="1" end="1"/>
                                            </p:txEl>
                                          </p:spTgt>
                                        </p:tgtEl>
                                        <p:attrNameLst>
                                          <p:attrName>style.visibility</p:attrName>
                                        </p:attrNameLst>
                                      </p:cBhvr>
                                      <p:to>
                                        <p:strVal val="visible"/>
                                      </p:to>
                                    </p:set>
                                    <p:animEffect transition="in" filter="wipe(down)">
                                      <p:cBhvr>
                                        <p:cTn id="66" dur="500"/>
                                        <p:tgtEl>
                                          <p:spTgt spid="47">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down)">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down)">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wipe(down)">
                                      <p:cBhvr>
                                        <p:cTn id="120" dur="500"/>
                                        <p:tgtEl>
                                          <p:spTgt spid="6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down)">
                                      <p:cBhvr>
                                        <p:cTn id="125" dur="500"/>
                                        <p:tgtEl>
                                          <p:spTgt spid="5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62">
                                            <p:txEl>
                                              <p:pRg st="0" end="0"/>
                                            </p:txEl>
                                          </p:spTgt>
                                        </p:tgtEl>
                                        <p:attrNameLst>
                                          <p:attrName>style.visibility</p:attrName>
                                        </p:attrNameLst>
                                      </p:cBhvr>
                                      <p:to>
                                        <p:strVal val="visible"/>
                                      </p:to>
                                    </p:set>
                                    <p:animEffect transition="in" filter="wipe(down)">
                                      <p:cBhvr>
                                        <p:cTn id="130" dur="500"/>
                                        <p:tgtEl>
                                          <p:spTgt spid="62">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500"/>
                                        <p:tgtEl>
                                          <p:spTgt spid="2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wipe(down)">
                                      <p:cBhvr>
                                        <p:cTn id="140" dur="500"/>
                                        <p:tgtEl>
                                          <p:spTgt spid="63"/>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wipe(down)">
                                      <p:cBhvr>
                                        <p:cTn id="145" dur="5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4"/>
                                        </p:tgtEl>
                                        <p:attrNameLst>
                                          <p:attrName>style.visibility</p:attrName>
                                        </p:attrNameLst>
                                      </p:cBhvr>
                                      <p:to>
                                        <p:strVal val="visible"/>
                                      </p:to>
                                    </p:set>
                                    <p:animEffect transition="in" filter="wipe(down)">
                                      <p:cBhvr>
                                        <p:cTn id="150" dur="500"/>
                                        <p:tgtEl>
                                          <p:spTgt spid="6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down)">
                                      <p:cBhvr>
                                        <p:cTn id="15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40" grpId="0"/>
      <p:bldP spid="44" grpId="0"/>
      <p:bldP spid="53" grpId="0"/>
      <p:bldP spid="56" grpId="0"/>
      <p:bldP spid="57" grpId="0"/>
      <p:bldP spid="61" grpId="0"/>
      <p:bldP spid="66" grpId="0"/>
      <p:bldP spid="67"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7170" name="图片 4">
            <a:extLst>
              <a:ext uri="{FF2B5EF4-FFF2-40B4-BE49-F238E27FC236}">
                <a16:creationId xmlns:a16="http://schemas.microsoft.com/office/drawing/2014/main" id="{664E7E98-5369-4C8C-B3A5-88700DC2E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131" y="1785832"/>
            <a:ext cx="2542063" cy="24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8">
            <a:extLst>
              <a:ext uri="{FF2B5EF4-FFF2-40B4-BE49-F238E27FC236}">
                <a16:creationId xmlns:a16="http://schemas.microsoft.com/office/drawing/2014/main" id="{1908A3B7-9064-4A4B-B01B-5C85A029C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788" y="1785833"/>
            <a:ext cx="2542062" cy="248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1">
            <a:extLst>
              <a:ext uri="{FF2B5EF4-FFF2-40B4-BE49-F238E27FC236}">
                <a16:creationId xmlns:a16="http://schemas.microsoft.com/office/drawing/2014/main" id="{E6D1E2BE-FA24-403F-9A63-DD1173536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8304" y="1717120"/>
            <a:ext cx="2755599" cy="2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13">
            <a:extLst>
              <a:ext uri="{FF2B5EF4-FFF2-40B4-BE49-F238E27FC236}">
                <a16:creationId xmlns:a16="http://schemas.microsoft.com/office/drawing/2014/main" id="{9D5CFC2C-706B-4793-9E04-686837494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06" y="1803009"/>
            <a:ext cx="2506981" cy="245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3735168-002C-4432-8EC7-8DA405DF0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6">
            <a:extLst>
              <a:ext uri="{FF2B5EF4-FFF2-40B4-BE49-F238E27FC236}">
                <a16:creationId xmlns:a16="http://schemas.microsoft.com/office/drawing/2014/main" id="{309873E0-41D0-48AB-8E54-8E2ED958D7CC}"/>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9464" name="TextBox 7">
            <a:extLst>
              <a:ext uri="{FF2B5EF4-FFF2-40B4-BE49-F238E27FC236}">
                <a16:creationId xmlns:a16="http://schemas.microsoft.com/office/drawing/2014/main" id="{59A0B262-CDE2-4A2B-847F-B5814D98E6AE}"/>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7" name="TextBox 7">
            <a:extLst>
              <a:ext uri="{FF2B5EF4-FFF2-40B4-BE49-F238E27FC236}">
                <a16:creationId xmlns:a16="http://schemas.microsoft.com/office/drawing/2014/main" id="{BAF9BB51-64DB-4318-9442-93D8654366DE}"/>
              </a:ext>
            </a:extLst>
          </p:cNvPr>
          <p:cNvSpPr txBox="1"/>
          <p:nvPr/>
        </p:nvSpPr>
        <p:spPr>
          <a:xfrm>
            <a:off x="1490982"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个人努力</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19473" name="图片 15">
            <a:extLst>
              <a:ext uri="{FF2B5EF4-FFF2-40B4-BE49-F238E27FC236}">
                <a16:creationId xmlns:a16="http://schemas.microsoft.com/office/drawing/2014/main" id="{EF691789-7C31-4D22-83E9-A7179D356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6825" y="2787647"/>
            <a:ext cx="2333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图片 17">
            <a:extLst>
              <a:ext uri="{FF2B5EF4-FFF2-40B4-BE49-F238E27FC236}">
                <a16:creationId xmlns:a16="http://schemas.microsoft.com/office/drawing/2014/main" id="{F31F76AD-2C04-4D21-A18F-77ED469D4F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026" y="2749549"/>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图片 57">
            <a:extLst>
              <a:ext uri="{FF2B5EF4-FFF2-40B4-BE49-F238E27FC236}">
                <a16:creationId xmlns:a16="http://schemas.microsoft.com/office/drawing/2014/main" id="{257CD480-4745-43F1-BAEF-7D233D4C02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4" y="2749548"/>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文本框 58">
            <a:extLst>
              <a:ext uri="{FF2B5EF4-FFF2-40B4-BE49-F238E27FC236}">
                <a16:creationId xmlns:a16="http://schemas.microsoft.com/office/drawing/2014/main" id="{51BA015F-C1A7-451A-B872-CA862A00E54F}"/>
              </a:ext>
            </a:extLst>
          </p:cNvPr>
          <p:cNvSpPr txBox="1">
            <a:spLocks noChangeArrowheads="1"/>
          </p:cNvSpPr>
          <p:nvPr/>
        </p:nvSpPr>
        <p:spPr bwMode="auto">
          <a:xfrm>
            <a:off x="1770860" y="5229225"/>
            <a:ext cx="8688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可以说，马云和时代互相成就。马云的成功离不开时代的发展，而马云的出现也让中国在信息产业和经济等方面高速发展。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31" name="直接连接符 30">
            <a:extLst>
              <a:ext uri="{FF2B5EF4-FFF2-40B4-BE49-F238E27FC236}">
                <a16:creationId xmlns:a16="http://schemas.microsoft.com/office/drawing/2014/main" id="{FBDD3B55-AA49-4EAE-A78D-99C1DB679C49}"/>
              </a:ext>
            </a:extLst>
          </p:cNvPr>
          <p:cNvCxnSpPr>
            <a:cxnSpLocks/>
          </p:cNvCxnSpPr>
          <p:nvPr/>
        </p:nvCxnSpPr>
        <p:spPr>
          <a:xfrm>
            <a:off x="1595438" y="5229225"/>
            <a:ext cx="0" cy="692150"/>
          </a:xfrm>
          <a:prstGeom prst="line">
            <a:avLst/>
          </a:prstGeom>
          <a:ln w="57150">
            <a:solidFill>
              <a:srgbClr val="CBB68E"/>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0C4DE14C-8A8F-4EAB-92A7-84E1CC5E889A}"/>
              </a:ext>
            </a:extLst>
          </p:cNvPr>
          <p:cNvSpPr txBox="1"/>
          <p:nvPr/>
        </p:nvSpPr>
        <p:spPr>
          <a:xfrm>
            <a:off x="4170759"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时代发展</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A969BB9-1693-4B85-ABC9-BED0AF240425}"/>
              </a:ext>
            </a:extLst>
          </p:cNvPr>
          <p:cNvSpPr txBox="1"/>
          <p:nvPr/>
        </p:nvSpPr>
        <p:spPr>
          <a:xfrm>
            <a:off x="6760612" y="2666173"/>
            <a:ext cx="134198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把握机遇</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C4D2E31A-4A84-4E26-8383-6BEB63532FF2}"/>
              </a:ext>
            </a:extLst>
          </p:cNvPr>
          <p:cNvSpPr txBox="1"/>
          <p:nvPr/>
        </p:nvSpPr>
        <p:spPr>
          <a:xfrm>
            <a:off x="9533724" y="2700731"/>
            <a:ext cx="190977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马云的成功</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childTnLst>
                                </p:cTn>
                              </p:par>
                            </p:childTnLst>
                          </p:cTn>
                        </p:par>
                        <p:par>
                          <p:cTn id="20" fill="hold" nodeType="afterGroup">
                            <p:stCondLst>
                              <p:cond delay="2000"/>
                            </p:stCondLst>
                            <p:childTnLst>
                              <p:par>
                                <p:cTn id="21" presetID="26" presetClass="emph" presetSubtype="0" repeatCount="indefinite" fill="hold" nodeType="afterEffect">
                                  <p:stCondLst>
                                    <p:cond delay="0"/>
                                  </p:stCondLst>
                                  <p:childTnLst>
                                    <p:animEffect transition="out" filter="fade">
                                      <p:cBhvr>
                                        <p:cTn id="22" dur="2000" tmFilter="0, 0; .2, .5; .8, .5; 1, 0"/>
                                        <p:tgtEl>
                                          <p:spTgt spid="4"/>
                                        </p:tgtEl>
                                      </p:cBhvr>
                                    </p:animEffect>
                                    <p:animScale>
                                      <p:cBhvr>
                                        <p:cTn id="23"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第一部分</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5894995" y="3553460"/>
            <a:ext cx="5256584" cy="646331"/>
          </a:xfrm>
          <a:prstGeom prst="rect">
            <a:avLst/>
          </a:prstGeom>
          <a:noFill/>
        </p:spPr>
        <p:txBody>
          <a:bodyPr wrap="square">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青年党员志愿团体及个人</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extLst>
      <p:ext uri="{BB962C8B-B14F-4D97-AF65-F5344CB8AC3E}">
        <p14:creationId xmlns:p14="http://schemas.microsoft.com/office/powerpoint/2010/main" val="426113186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a:extLst>
              <a:ext uri="{FF2B5EF4-FFF2-40B4-BE49-F238E27FC236}">
                <a16:creationId xmlns:a16="http://schemas.microsoft.com/office/drawing/2014/main" id="{5CE3A91C-B827-4F85-BF2E-067E53A5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985963"/>
            <a:ext cx="100806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F56A79-A4F9-40C3-9A2F-5A0DBC235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a:extLst>
              <a:ext uri="{FF2B5EF4-FFF2-40B4-BE49-F238E27FC236}">
                <a16:creationId xmlns:a16="http://schemas.microsoft.com/office/drawing/2014/main" id="{03F7BB91-C39A-4C70-92EE-BAB3614FA57E}"/>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5605" name="TextBox 7">
            <a:extLst>
              <a:ext uri="{FF2B5EF4-FFF2-40B4-BE49-F238E27FC236}">
                <a16:creationId xmlns:a16="http://schemas.microsoft.com/office/drawing/2014/main" id="{67B085E9-9AC3-4808-9E88-904AB6F7F39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米哈游集团</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A89F056-7940-4CE8-A5DB-5AC389155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954338"/>
            <a:ext cx="42291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a:extLst>
              <a:ext uri="{FF2B5EF4-FFF2-40B4-BE49-F238E27FC236}">
                <a16:creationId xmlns:a16="http://schemas.microsoft.com/office/drawing/2014/main" id="{47395937-3CEB-43D0-9092-704329C70682}"/>
              </a:ext>
            </a:extLst>
          </p:cNvPr>
          <p:cNvSpPr txBox="1"/>
          <p:nvPr/>
        </p:nvSpPr>
        <p:spPr>
          <a:xfrm>
            <a:off x="5679505" y="3140968"/>
            <a:ext cx="5733901" cy="1631216"/>
          </a:xfrm>
          <a:prstGeom prst="rect">
            <a:avLst/>
          </a:prstGeom>
          <a:noFill/>
        </p:spPr>
        <p:txBody>
          <a:bodyPr wrap="square">
            <a:spAutoFit/>
          </a:bodyPr>
          <a:lstStyle/>
          <a:p>
            <a:pPr>
              <a:defRPr/>
            </a:pPr>
            <a:r>
              <a:rPr lang="en-US" altLang="zh-CN" sz="2000" b="0" i="0" dirty="0">
                <a:solidFill>
                  <a:schemeClr val="bg1"/>
                </a:solidFill>
                <a:effectLst/>
                <a:latin typeface="Helvetica Neue"/>
              </a:rPr>
              <a:t>	</a:t>
            </a:r>
            <a:r>
              <a:rPr lang="zh-CN" altLang="en-US" sz="2000" b="0" i="0" dirty="0">
                <a:solidFill>
                  <a:schemeClr val="bg1"/>
                </a:solidFill>
                <a:effectLst/>
                <a:latin typeface="宋体" panose="02010600030101010101" pitchFamily="2" charset="-122"/>
                <a:ea typeface="宋体" panose="02010600030101010101" pitchFamily="2" charset="-122"/>
              </a:rPr>
              <a:t>米哈游科技（上海）有限公司于</a:t>
            </a:r>
            <a:r>
              <a:rPr lang="en-US" altLang="zh-CN" sz="2000" b="0" i="0" dirty="0">
                <a:solidFill>
                  <a:schemeClr val="bg1"/>
                </a:solidFill>
                <a:effectLst/>
                <a:latin typeface="宋体" panose="02010600030101010101" pitchFamily="2" charset="-122"/>
                <a:ea typeface="宋体" panose="02010600030101010101" pitchFamily="2" charset="-122"/>
              </a:rPr>
              <a:t>2014</a:t>
            </a:r>
            <a:r>
              <a:rPr lang="zh-CN" altLang="en-US" sz="2000" b="0" i="0" dirty="0">
                <a:solidFill>
                  <a:schemeClr val="bg1"/>
                </a:solidFill>
                <a:effectLst/>
                <a:latin typeface="宋体" panose="02010600030101010101" pitchFamily="2" charset="-122"/>
                <a:ea typeface="宋体" panose="02010600030101010101" pitchFamily="2" charset="-122"/>
              </a:rPr>
              <a:t>年</a:t>
            </a:r>
            <a:r>
              <a:rPr lang="en-US" altLang="zh-CN" sz="2000" b="0" i="0" dirty="0">
                <a:solidFill>
                  <a:schemeClr val="bg1"/>
                </a:solidFill>
                <a:effectLst/>
                <a:latin typeface="宋体" panose="02010600030101010101" pitchFamily="2" charset="-122"/>
                <a:ea typeface="宋体" panose="02010600030101010101" pitchFamily="2" charset="-122"/>
              </a:rPr>
              <a:t>7</a:t>
            </a:r>
            <a:r>
              <a:rPr lang="zh-CN" altLang="en-US" sz="2000" b="0" i="0" dirty="0">
                <a:solidFill>
                  <a:schemeClr val="bg1"/>
                </a:solidFill>
                <a:effectLst/>
                <a:latin typeface="宋体" panose="02010600030101010101" pitchFamily="2" charset="-122"/>
                <a:ea typeface="宋体" panose="02010600030101010101" pitchFamily="2" charset="-122"/>
              </a:rPr>
              <a:t>月</a:t>
            </a:r>
            <a:r>
              <a:rPr lang="en-US" altLang="zh-CN" sz="2000" b="0" i="0" dirty="0">
                <a:solidFill>
                  <a:schemeClr val="bg1"/>
                </a:solidFill>
                <a:effectLst/>
                <a:latin typeface="宋体" panose="02010600030101010101" pitchFamily="2" charset="-122"/>
                <a:ea typeface="宋体" panose="02010600030101010101" pitchFamily="2" charset="-122"/>
              </a:rPr>
              <a:t>9</a:t>
            </a:r>
            <a:r>
              <a:rPr lang="zh-CN" altLang="en-US" sz="2000" b="0" i="0" dirty="0">
                <a:solidFill>
                  <a:schemeClr val="bg1"/>
                </a:solidFill>
                <a:effectLst/>
                <a:latin typeface="宋体" panose="02010600030101010101" pitchFamily="2" charset="-122"/>
                <a:ea typeface="宋体" panose="02010600030101010101" pitchFamily="2" charset="-122"/>
              </a:rPr>
              <a:t>日在嘉定区市场监管局登记成立。法定代表人</a:t>
            </a:r>
            <a:r>
              <a:rPr lang="zh-CN" altLang="en-US" sz="2000" dirty="0">
                <a:solidFill>
                  <a:schemeClr val="bg1"/>
                </a:solidFill>
                <a:latin typeface="宋体" panose="02010600030101010101" pitchFamily="2" charset="-122"/>
                <a:ea typeface="宋体" panose="02010600030101010101" pitchFamily="2" charset="-122"/>
              </a:rPr>
              <a:t>蔡浩宇。</a:t>
            </a:r>
            <a:r>
              <a:rPr lang="zh-CN" altLang="en-US" sz="2000" b="0" i="0" dirty="0">
                <a:solidFill>
                  <a:schemeClr val="bg1"/>
                </a:solidFill>
                <a:effectLst/>
                <a:latin typeface="宋体" panose="02010600030101010101" pitchFamily="2" charset="-122"/>
                <a:ea typeface="宋体" panose="02010600030101010101" pitchFamily="2" charset="-122"/>
              </a:rPr>
              <a:t>公司经营范围包括从事网络技术、</a:t>
            </a:r>
            <a:r>
              <a:rPr lang="zh-CN" altLang="en-US" sz="2000" dirty="0">
                <a:solidFill>
                  <a:schemeClr val="bg1"/>
                </a:solidFill>
                <a:latin typeface="宋体" panose="02010600030101010101" pitchFamily="2" charset="-122"/>
                <a:ea typeface="宋体" panose="02010600030101010101" pitchFamily="2" charset="-122"/>
              </a:rPr>
              <a:t>计算机技术</a:t>
            </a:r>
            <a:r>
              <a:rPr lang="zh-CN" altLang="en-US" sz="2000" b="0" i="0" dirty="0">
                <a:solidFill>
                  <a:schemeClr val="bg1"/>
                </a:solidFill>
                <a:effectLst/>
                <a:latin typeface="宋体" panose="02010600030101010101" pitchFamily="2" charset="-122"/>
                <a:ea typeface="宋体" panose="02010600030101010101" pitchFamily="2" charset="-122"/>
              </a:rPr>
              <a:t>、通信设备技术、电子技术领域内的技术开发等。</a:t>
            </a:r>
            <a:endParaRPr lang="en-US" altLang="zh-CN" sz="2000" dirty="0">
              <a:solidFill>
                <a:srgbClr val="E6DBC4"/>
              </a:solidFill>
              <a:latin typeface="宋体" panose="02010600030101010101" pitchFamily="2" charset="-122"/>
              <a:ea typeface="宋体" panose="02010600030101010101" pitchFamily="2" charset="-122"/>
            </a:endParaRPr>
          </a:p>
        </p:txBody>
      </p:sp>
      <p:pic>
        <p:nvPicPr>
          <p:cNvPr id="1030" name="Picture 6">
            <a:extLst>
              <a:ext uri="{FF2B5EF4-FFF2-40B4-BE49-F238E27FC236}">
                <a16:creationId xmlns:a16="http://schemas.microsoft.com/office/drawing/2014/main" id="{546FECA1-DF30-4D1F-A49D-1FE18A554F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052" b="15093"/>
          <a:stretch/>
        </p:blipFill>
        <p:spPr bwMode="auto">
          <a:xfrm>
            <a:off x="614542" y="2563813"/>
            <a:ext cx="4922881" cy="2890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additive="base">
                                        <p:cTn id="17" dur="500" fill="hold"/>
                                        <p:tgtEl>
                                          <p:spTgt spid="1030"/>
                                        </p:tgtEl>
                                        <p:attrNameLst>
                                          <p:attrName>ppt_x</p:attrName>
                                        </p:attrNameLst>
                                      </p:cBhvr>
                                      <p:tavLst>
                                        <p:tav tm="0">
                                          <p:val>
                                            <p:strVal val="#ppt_x"/>
                                          </p:val>
                                        </p:tav>
                                        <p:tav tm="100000">
                                          <p:val>
                                            <p:strVal val="#ppt_x"/>
                                          </p:val>
                                        </p:tav>
                                      </p:tavLst>
                                    </p:anim>
                                    <p:anim calcmode="lin" valueType="num">
                                      <p:cBhvr additive="base">
                                        <p:cTn id="1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488" y="771525"/>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34E6CBA-7BA3-4EC9-9E44-E01DF636B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425"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59" name="TextBox 7">
            <a:extLst>
              <a:ext uri="{FF2B5EF4-FFF2-40B4-BE49-F238E27FC236}">
                <a16:creationId xmlns:a16="http://schemas.microsoft.com/office/drawing/2014/main" id="{833E640B-8E46-4B4D-A9A4-CB4DF2BC3691}"/>
              </a:ext>
            </a:extLst>
          </p:cNvPr>
          <p:cNvSpPr txBox="1">
            <a:spLocks noChangeArrowheads="1"/>
          </p:cNvSpPr>
          <p:nvPr/>
        </p:nvSpPr>
        <p:spPr bwMode="auto">
          <a:xfrm>
            <a:off x="479425" y="476250"/>
            <a:ext cx="2441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业务范围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2371868" y="3389313"/>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移动游戏</a:t>
            </a:r>
            <a:endParaRPr lang="en-US" altLang="zh-CN" sz="2400" dirty="0">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4367808" y="4420438"/>
            <a:ext cx="390366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r>
              <a:rPr lang="zh-CN" altLang="en-US" sz="2400" dirty="0">
                <a:solidFill>
                  <a:srgbClr val="FF0000"/>
                </a:solidFill>
                <a:latin typeface="苹方 常规" panose="020B0300000000000000" pitchFamily="34" charset="-122"/>
                <a:ea typeface="苹方 常规" panose="020B0300000000000000" pitchFamily="34" charset="-122"/>
              </a:rPr>
              <a:t>崩坏</a:t>
            </a:r>
            <a:r>
              <a:rPr lang="en-US" altLang="zh-CN" sz="2400" dirty="0">
                <a:solidFill>
                  <a:srgbClr val="FF0000"/>
                </a:solidFill>
                <a:latin typeface="苹方 常规" panose="020B0300000000000000" pitchFamily="34" charset="-122"/>
                <a:ea typeface="苹方 常规" panose="020B0300000000000000" pitchFamily="34" charset="-122"/>
              </a:rPr>
              <a:t>3》</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r>
              <a:rPr lang="zh-CN" altLang="en-US" sz="2400" dirty="0">
                <a:solidFill>
                  <a:srgbClr val="FF0000"/>
                </a:solidFill>
                <a:latin typeface="苹方 常规" panose="020B0300000000000000" pitchFamily="34" charset="-122"/>
                <a:ea typeface="苹方 常规" panose="020B0300000000000000" pitchFamily="34" charset="-122"/>
              </a:rPr>
              <a:t>原神</a:t>
            </a:r>
            <a:r>
              <a:rPr lang="en-US" altLang="zh-CN" sz="2400" dirty="0">
                <a:solidFill>
                  <a:srgbClr val="FF0000"/>
                </a:solidFill>
                <a:latin typeface="苹方 常规" panose="020B0300000000000000" pitchFamily="34" charset="-122"/>
                <a:ea typeface="苹方 常规" panose="020B0300000000000000" pitchFamily="34" charset="-122"/>
              </a:rPr>
              <a:t>》</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《Fly Me to the Moon》</a:t>
            </a:r>
          </a:p>
          <a:p>
            <a:pPr algn="ctr">
              <a:lnSpc>
                <a:spcPct val="150000"/>
              </a:lnSpc>
            </a:pPr>
            <a:r>
              <a:rPr lang="en-US" altLang="zh-CN" sz="2400" dirty="0">
                <a:solidFill>
                  <a:srgbClr val="FF0000"/>
                </a:solidFill>
                <a:latin typeface="苹方 常规" panose="020B0300000000000000" pitchFamily="34" charset="-122"/>
                <a:ea typeface="苹方 常规" panose="020B0300000000000000" pitchFamily="34" charset="-122"/>
              </a:rPr>
              <a:t>...</a:t>
            </a:r>
          </a:p>
        </p:txBody>
      </p:sp>
      <p:pic>
        <p:nvPicPr>
          <p:cNvPr id="9" name="图片 8">
            <a:extLst>
              <a:ext uri="{FF2B5EF4-FFF2-40B4-BE49-F238E27FC236}">
                <a16:creationId xmlns:a16="http://schemas.microsoft.com/office/drawing/2014/main" id="{CF72C073-7131-49A2-8BB7-BFF8D0C5EA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6950" y="2060575"/>
            <a:ext cx="16637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TextBox 7">
            <a:extLst>
              <a:ext uri="{FF2B5EF4-FFF2-40B4-BE49-F238E27FC236}">
                <a16:creationId xmlns:a16="http://schemas.microsoft.com/office/drawing/2014/main" id="{5A5E28CF-DCFD-43F1-BD4A-1D14FDD4953F}"/>
              </a:ext>
            </a:extLst>
          </p:cNvPr>
          <p:cNvSpPr txBox="1">
            <a:spLocks noChangeArrowheads="1"/>
          </p:cNvSpPr>
          <p:nvPr/>
        </p:nvSpPr>
        <p:spPr bwMode="auto">
          <a:xfrm>
            <a:off x="5556389" y="338931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动漫制作</a:t>
            </a:r>
            <a:endParaRPr lang="en-US" altLang="zh-CN" sz="2400" dirty="0">
              <a:latin typeface="苹方 特粗" panose="020B0800000000000000" pitchFamily="34" charset="-122"/>
              <a:ea typeface="苹方 特粗" panose="020B0800000000000000" pitchFamily="34" charset="-122"/>
            </a:endParaRPr>
          </a:p>
        </p:txBody>
      </p:sp>
      <p:sp>
        <p:nvSpPr>
          <p:cNvPr id="23565" name="TextBox 7">
            <a:extLst>
              <a:ext uri="{FF2B5EF4-FFF2-40B4-BE49-F238E27FC236}">
                <a16:creationId xmlns:a16="http://schemas.microsoft.com/office/drawing/2014/main" id="{9CEBF4B0-7CA7-492C-81D5-9AC3340CB393}"/>
              </a:ext>
            </a:extLst>
          </p:cNvPr>
          <p:cNvSpPr txBox="1">
            <a:spLocks noChangeArrowheads="1"/>
          </p:cNvSpPr>
          <p:nvPr/>
        </p:nvSpPr>
        <p:spPr bwMode="auto">
          <a:xfrm>
            <a:off x="8740914" y="338931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400" dirty="0">
                <a:latin typeface="苹方 特粗" panose="020B0800000000000000" pitchFamily="34" charset="-122"/>
                <a:ea typeface="苹方 特粗" panose="020B0800000000000000" pitchFamily="34" charset="-122"/>
              </a:rPr>
              <a:t>图文设计</a:t>
            </a:r>
            <a:endParaRPr lang="en-US" altLang="zh-CN" sz="2400" dirty="0">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nodeType="after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60"/>
                                        </p:tgtEl>
                                        <p:attrNameLst>
                                          <p:attrName>style.visibility</p:attrName>
                                        </p:attrNameLst>
                                      </p:cBhvr>
                                      <p:to>
                                        <p:strVal val="visible"/>
                                      </p:to>
                                    </p:set>
                                  </p:childTnLst>
                                </p:cTn>
                              </p:par>
                            </p:childTnLst>
                          </p:cTn>
                        </p:par>
                        <p:par>
                          <p:cTn id="13" fill="hold">
                            <p:stCondLst>
                              <p:cond delay="0"/>
                            </p:stCondLst>
                            <p:childTnLst>
                              <p:par>
                                <p:cTn id="14" presetID="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nodeType="after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563"/>
                                        </p:tgtEl>
                                        <p:attrNameLst>
                                          <p:attrName>style.visibility</p:attrName>
                                        </p:attrNameLst>
                                      </p:cBhvr>
                                      <p:to>
                                        <p:strVal val="visible"/>
                                      </p:to>
                                    </p:set>
                                  </p:childTnLst>
                                </p:cTn>
                              </p:par>
                            </p:childTnLst>
                          </p:cTn>
                        </p:par>
                        <p:par>
                          <p:cTn id="22" fill="hold">
                            <p:stCondLst>
                              <p:cond delay="0"/>
                            </p:stCondLst>
                            <p:childTnLst>
                              <p:par>
                                <p:cTn id="23" presetID="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565"/>
                                        </p:tgtEl>
                                        <p:attrNameLst>
                                          <p:attrName>style.visibility</p:attrName>
                                        </p:attrNameLst>
                                      </p:cBhvr>
                                      <p:to>
                                        <p:strVal val="visible"/>
                                      </p:to>
                                    </p:set>
                                  </p:childTnLst>
                                </p:cTn>
                              </p:par>
                              <p:par>
                                <p:cTn id="31" presetID="26" presetClass="emph" presetSubtype="0" repeatCount="indefinite" fill="hold" nodeType="withEffect">
                                  <p:stCondLst>
                                    <p:cond delay="0"/>
                                  </p:stCondLst>
                                  <p:childTnLst>
                                    <p:animEffect transition="out" filter="fade">
                                      <p:cBhvr>
                                        <p:cTn id="32" dur="2000" tmFilter="0, 0; .2, .5; .8, .5; 1, 0"/>
                                        <p:tgtEl>
                                          <p:spTgt spid="4"/>
                                        </p:tgtEl>
                                      </p:cBhvr>
                                    </p:animEffect>
                                    <p:animScale>
                                      <p:cBhvr>
                                        <p:cTn id="33" dur="1000" autoRev="1" fill="hold"/>
                                        <p:tgtEl>
                                          <p:spTgt spid="4"/>
                                        </p:tgtEl>
                                      </p:cBhvr>
                                      <p:by x="105000" y="105000"/>
                                    </p:animScale>
                                  </p:childTnLst>
                                </p:cTn>
                              </p:par>
                            </p:childTnLst>
                          </p:cTn>
                        </p:par>
                        <p:par>
                          <p:cTn id="34" fill="hold" nodeType="afterGroup">
                            <p:stCondLst>
                              <p:cond delay="2000"/>
                            </p:stCondLst>
                            <p:childTnLst>
                              <p:par>
                                <p:cTn id="35" presetID="9" presetClass="emph" presetSubtype="0" nodeType="afterEffect">
                                  <p:stCondLst>
                                    <p:cond delay="0"/>
                                  </p:stCondLst>
                                  <p:childTnLst>
                                    <p:set>
                                      <p:cBhvr>
                                        <p:cTn id="36" dur="indefinite"/>
                                        <p:tgtEl>
                                          <p:spTgt spid="28"/>
                                        </p:tgtEl>
                                        <p:attrNameLst>
                                          <p:attrName>style.opacity</p:attrName>
                                        </p:attrNameLst>
                                      </p:cBhvr>
                                      <p:to>
                                        <p:strVal val="0.25"/>
                                      </p:to>
                                    </p:set>
                                    <p:animEffect filter="image" prLst="opacity: 0.25">
                                      <p:cBhvr rctx="IE">
                                        <p:cTn id="37" dur="indefinite"/>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561"/>
                                        </p:tgtEl>
                                        <p:attrNameLst>
                                          <p:attrName>style.visibility</p:attrName>
                                        </p:attrNameLst>
                                      </p:cBhvr>
                                      <p:to>
                                        <p:strVal val="visible"/>
                                      </p:to>
                                    </p:set>
                                    <p:animEffect transition="in" filter="wipe(up)">
                                      <p:cBhvr>
                                        <p:cTn id="42"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3" grpId="0"/>
      <p:bldP spid="235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7">
            <a:extLst>
              <a:ext uri="{FF2B5EF4-FFF2-40B4-BE49-F238E27FC236}">
                <a16:creationId xmlns:a16="http://schemas.microsoft.com/office/drawing/2014/main" id="{A30CDFAE-48F5-49DA-BE48-92604AD73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028" y="1474596"/>
            <a:ext cx="19764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7">
            <a:extLst>
              <a:ext uri="{FF2B5EF4-FFF2-40B4-BE49-F238E27FC236}">
                <a16:creationId xmlns:a16="http://schemas.microsoft.com/office/drawing/2014/main" id="{FCAD8E92-2FCB-4A95-A95F-5B5F301ACE8C}"/>
              </a:ext>
            </a:extLst>
          </p:cNvPr>
          <p:cNvSpPr txBox="1">
            <a:spLocks noChangeArrowheads="1"/>
          </p:cNvSpPr>
          <p:nvPr/>
        </p:nvSpPr>
        <p:spPr bwMode="auto">
          <a:xfrm>
            <a:off x="6672064" y="1594834"/>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800" dirty="0">
                <a:solidFill>
                  <a:srgbClr val="4F4D50"/>
                </a:solidFill>
                <a:ea typeface="苹方 特粗" panose="020B0800000000000000" pitchFamily="34" charset="-122"/>
              </a:rPr>
              <a:t>刘伟</a:t>
            </a:r>
            <a:endParaRPr lang="en-US" altLang="zh-CN" sz="2800" dirty="0">
              <a:solidFill>
                <a:srgbClr val="4F4D50"/>
              </a:solidFill>
              <a:ea typeface="苹方 特粗" panose="020B0800000000000000" pitchFamily="34"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735960" y="2415011"/>
            <a:ext cx="6246638" cy="380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2000" b="0" i="0" dirty="0">
                <a:solidFill>
                  <a:srgbClr val="333333"/>
                </a:solidFill>
                <a:effectLst/>
                <a:latin typeface="宋体" panose="02010600030101010101" pitchFamily="2" charset="-122"/>
                <a:ea typeface="宋体" panose="02010600030101010101" pitchFamily="2" charset="-122"/>
              </a:rPr>
              <a:t>	</a:t>
            </a:r>
            <a:r>
              <a:rPr lang="zh-CN" altLang="en-US" sz="2400" b="0" i="0" dirty="0">
                <a:solidFill>
                  <a:srgbClr val="333333"/>
                </a:solidFill>
                <a:effectLst/>
                <a:latin typeface="宋体" panose="02010600030101010101" pitchFamily="2" charset="-122"/>
                <a:ea typeface="宋体" panose="02010600030101010101" pitchFamily="2" charset="-122"/>
              </a:rPr>
              <a:t>刘伟，</a:t>
            </a:r>
            <a:r>
              <a:rPr lang="zh-CN" altLang="en-US" sz="2400" b="0" i="0" dirty="0">
                <a:solidFill>
                  <a:srgbClr val="FF0000"/>
                </a:solidFill>
                <a:effectLst/>
                <a:latin typeface="宋体" panose="02010600030101010101" pitchFamily="2" charset="-122"/>
                <a:ea typeface="宋体" panose="02010600030101010101" pitchFamily="2" charset="-122"/>
              </a:rPr>
              <a:t>中共党员，米哈游创始人之一</a:t>
            </a:r>
            <a:r>
              <a:rPr lang="zh-CN" altLang="en-US" sz="2400" b="0" i="0" dirty="0">
                <a:solidFill>
                  <a:srgbClr val="333333"/>
                </a:solidFill>
                <a:effectLst/>
                <a:latin typeface="宋体" panose="02010600030101010101" pitchFamily="2" charset="-122"/>
                <a:ea typeface="宋体" panose="02010600030101010101" pitchFamily="2" charset="-122"/>
              </a:rPr>
              <a:t>，上海交通大学研究生，</a:t>
            </a:r>
            <a:r>
              <a:rPr lang="zh-CN" altLang="en-US" sz="2400" b="0" i="0" dirty="0">
                <a:solidFill>
                  <a:srgbClr val="FF0000"/>
                </a:solidFill>
                <a:effectLst/>
                <a:latin typeface="宋体" panose="02010600030101010101" pitchFamily="2" charset="-122"/>
                <a:ea typeface="宋体" panose="02010600030101010101" pitchFamily="2" charset="-122"/>
              </a:rPr>
              <a:t>米哈游总裁</a:t>
            </a:r>
            <a:r>
              <a:rPr lang="zh-CN" altLang="en-US" sz="2400" b="0" i="0" dirty="0">
                <a:solidFill>
                  <a:srgbClr val="333333"/>
                </a:solidFill>
                <a:effectLst/>
                <a:latin typeface="宋体" panose="02010600030101010101" pitchFamily="2" charset="-122"/>
                <a:ea typeface="宋体" panose="02010600030101010101" pitchFamily="2" charset="-122"/>
              </a:rPr>
              <a:t>，中共上海米哈游网络科技股份有限公司委员会书记。</a:t>
            </a:r>
            <a:endParaRPr lang="en-US" altLang="zh-CN" sz="2400" b="0" i="0" dirty="0">
              <a:solidFill>
                <a:srgbClr val="333333"/>
              </a:solidFill>
              <a:effectLst/>
              <a:latin typeface="宋体" panose="02010600030101010101" pitchFamily="2" charset="-122"/>
              <a:ea typeface="宋体" panose="02010600030101010101" pitchFamily="2" charset="-122"/>
            </a:endParaRPr>
          </a:p>
          <a:p>
            <a:pPr algn="l">
              <a:lnSpc>
                <a:spcPct val="150000"/>
              </a:lnSpc>
            </a:pPr>
            <a:r>
              <a:rPr lang="en-US" altLang="zh-CN" sz="2400" dirty="0">
                <a:solidFill>
                  <a:srgbClr val="333333"/>
                </a:solidFill>
                <a:latin typeface="宋体" panose="02010600030101010101" pitchFamily="2" charset="-122"/>
                <a:ea typeface="宋体" panose="02010600030101010101" pitchFamily="2" charset="-122"/>
              </a:rPr>
              <a:t>	</a:t>
            </a:r>
            <a:r>
              <a:rPr lang="en-US" altLang="zh-CN" sz="2400" b="0" i="0" dirty="0">
                <a:solidFill>
                  <a:srgbClr val="333333"/>
                </a:solidFill>
                <a:effectLst/>
                <a:latin typeface="宋体" panose="02010600030101010101" pitchFamily="2" charset="-122"/>
                <a:ea typeface="宋体" panose="02010600030101010101" pitchFamily="2" charset="-122"/>
              </a:rPr>
              <a:t>2021</a:t>
            </a:r>
            <a:r>
              <a:rPr lang="zh-CN" altLang="en-US" sz="2400" b="0" i="0" dirty="0">
                <a:solidFill>
                  <a:srgbClr val="333333"/>
                </a:solidFill>
                <a:effectLst/>
                <a:latin typeface="宋体" panose="02010600030101010101" pitchFamily="2" charset="-122"/>
                <a:ea typeface="宋体" panose="02010600030101010101" pitchFamily="2" charset="-122"/>
              </a:rPr>
              <a:t>年</a:t>
            </a:r>
            <a:r>
              <a:rPr lang="en-US" altLang="zh-CN" sz="2400" b="0" i="0" dirty="0">
                <a:solidFill>
                  <a:srgbClr val="333333"/>
                </a:solidFill>
                <a:effectLst/>
                <a:latin typeface="宋体" panose="02010600030101010101" pitchFamily="2" charset="-122"/>
                <a:ea typeface="宋体" panose="02010600030101010101" pitchFamily="2" charset="-122"/>
              </a:rPr>
              <a:t>9</a:t>
            </a:r>
            <a:r>
              <a:rPr lang="zh-CN" altLang="en-US" sz="2400" b="0" i="0" dirty="0">
                <a:solidFill>
                  <a:srgbClr val="333333"/>
                </a:solidFill>
                <a:effectLst/>
                <a:latin typeface="宋体" panose="02010600030101010101" pitchFamily="2" charset="-122"/>
                <a:ea typeface="宋体" panose="02010600030101010101" pitchFamily="2" charset="-122"/>
              </a:rPr>
              <a:t>月</a:t>
            </a:r>
            <a:r>
              <a:rPr lang="en-US" altLang="zh-CN" sz="2400" b="0" i="0" dirty="0">
                <a:solidFill>
                  <a:srgbClr val="333333"/>
                </a:solidFill>
                <a:effectLst/>
                <a:latin typeface="宋体" panose="02010600030101010101" pitchFamily="2" charset="-122"/>
                <a:ea typeface="宋体" panose="02010600030101010101" pitchFamily="2" charset="-122"/>
              </a:rPr>
              <a:t>24</a:t>
            </a:r>
            <a:r>
              <a:rPr lang="zh-CN" altLang="en-US" sz="2400" b="0" i="0" dirty="0">
                <a:solidFill>
                  <a:srgbClr val="333333"/>
                </a:solidFill>
                <a:effectLst/>
                <a:latin typeface="宋体" panose="02010600030101010101" pitchFamily="2" charset="-122"/>
                <a:ea typeface="宋体" panose="02010600030101010101" pitchFamily="2" charset="-122"/>
              </a:rPr>
              <a:t>日，中共上海米哈游网络科技股份有限公司委员会召开全体党员大会，选举刘伟同志为</a:t>
            </a:r>
            <a:r>
              <a:rPr lang="zh-CN" altLang="en-US" sz="2400" b="0" i="0" dirty="0">
                <a:solidFill>
                  <a:srgbClr val="FF0000"/>
                </a:solidFill>
                <a:effectLst/>
                <a:latin typeface="宋体" panose="02010600030101010101" pitchFamily="2" charset="-122"/>
                <a:ea typeface="宋体" panose="02010600030101010101" pitchFamily="2" charset="-122"/>
              </a:rPr>
              <a:t>党委书记</a:t>
            </a:r>
            <a:r>
              <a:rPr lang="zh-CN" altLang="en-US" sz="2400" b="0" i="0" dirty="0">
                <a:solidFill>
                  <a:srgbClr val="333333"/>
                </a:solidFill>
                <a:effectLst/>
                <a:latin typeface="宋体" panose="02010600030101010101" pitchFamily="2" charset="-122"/>
                <a:ea typeface="宋体" panose="02010600030101010101" pitchFamily="2" charset="-122"/>
              </a:rPr>
              <a:t>。</a:t>
            </a:r>
          </a:p>
          <a:p>
            <a:pPr>
              <a:lnSpc>
                <a:spcPct val="150000"/>
              </a:lnSpc>
            </a:pPr>
            <a:endParaRPr lang="zh-CN" altLang="en-US" sz="2000" dirty="0">
              <a:solidFill>
                <a:srgbClr val="686769"/>
              </a:solidFill>
              <a:latin typeface="宋体" panose="02010600030101010101" pitchFamily="2" charset="-122"/>
              <a:ea typeface="宋体" panose="02010600030101010101" pitchFamily="2" charset="-122"/>
            </a:endParaRPr>
          </a:p>
        </p:txBody>
      </p:sp>
      <p:pic>
        <p:nvPicPr>
          <p:cNvPr id="2052" name="Picture 4">
            <a:extLst>
              <a:ext uri="{FF2B5EF4-FFF2-40B4-BE49-F238E27FC236}">
                <a16:creationId xmlns:a16="http://schemas.microsoft.com/office/drawing/2014/main" id="{71097110-0C80-4F75-823C-1FDC598F0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08" y="1311275"/>
            <a:ext cx="4643438" cy="4643438"/>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fade">
                                      <p:cBhvr>
                                        <p:cTn id="7" dur="500"/>
                                        <p:tgtEl>
                                          <p:spTgt spid="30728"/>
                                        </p:tgtEl>
                                      </p:cBhvr>
                                    </p:animEffect>
                                  </p:childTnLst>
                                </p:cTn>
                              </p:par>
                            </p:childTnLst>
                          </p:cTn>
                        </p:par>
                        <p:par>
                          <p:cTn id="8" fill="hold" nodeType="afterGroup">
                            <p:stCondLst>
                              <p:cond delay="5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5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D5369B9-F733-4910-8E68-2C9E28612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1755775"/>
            <a:ext cx="47529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6">
            <a:extLst>
              <a:ext uri="{FF2B5EF4-FFF2-40B4-BE49-F238E27FC236}">
                <a16:creationId xmlns:a16="http://schemas.microsoft.com/office/drawing/2014/main" id="{469DE640-02DD-4529-857C-C15F13C6D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0" y="4841875"/>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028" y="4420394"/>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文本框 27">
            <a:extLst>
              <a:ext uri="{FF2B5EF4-FFF2-40B4-BE49-F238E27FC236}">
                <a16:creationId xmlns:a16="http://schemas.microsoft.com/office/drawing/2014/main" id="{92AEF352-2E60-492B-8B9C-08392DEDA2BA}"/>
              </a:ext>
            </a:extLst>
          </p:cNvPr>
          <p:cNvSpPr txBox="1">
            <a:spLocks noChangeArrowheads="1"/>
          </p:cNvSpPr>
          <p:nvPr/>
        </p:nvSpPr>
        <p:spPr bwMode="auto">
          <a:xfrm>
            <a:off x="1559496" y="2932809"/>
            <a:ext cx="3099644" cy="188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400" b="0" i="0" dirty="0">
                <a:solidFill>
                  <a:schemeClr val="bg1"/>
                </a:solidFill>
                <a:effectLst/>
                <a:latin typeface="宋体" panose="02010600030101010101" pitchFamily="2" charset="-122"/>
                <a:ea typeface="宋体" panose="02010600030101010101" pitchFamily="2" charset="-122"/>
              </a:rPr>
              <a:t>	</a:t>
            </a:r>
            <a:r>
              <a:rPr lang="zh-CN" altLang="en-US" sz="1600" b="0" i="0" dirty="0">
                <a:solidFill>
                  <a:schemeClr val="bg1"/>
                </a:solidFill>
                <a:effectLst/>
                <a:latin typeface="宋体" panose="02010600030101010101" pitchFamily="2" charset="-122"/>
                <a:ea typeface="宋体" panose="02010600030101010101" pitchFamily="2" charset="-122"/>
              </a:rPr>
              <a:t>中共上海米哈游网络科技股份有限公司委员会于</a:t>
            </a:r>
            <a:r>
              <a:rPr lang="en-US" altLang="zh-CN" sz="1600" b="0" i="0" dirty="0">
                <a:solidFill>
                  <a:schemeClr val="bg1"/>
                </a:solidFill>
                <a:effectLst/>
                <a:latin typeface="宋体" panose="02010600030101010101" pitchFamily="2" charset="-122"/>
                <a:ea typeface="宋体" panose="02010600030101010101" pitchFamily="2" charset="-122"/>
              </a:rPr>
              <a:t>9</a:t>
            </a:r>
            <a:r>
              <a:rPr lang="zh-CN" altLang="en-US" sz="1600" b="0" i="0" dirty="0">
                <a:solidFill>
                  <a:schemeClr val="bg1"/>
                </a:solidFill>
                <a:effectLst/>
                <a:latin typeface="宋体" panose="02010600030101010101" pitchFamily="2" charset="-122"/>
                <a:ea typeface="宋体" panose="02010600030101010101" pitchFamily="2" charset="-122"/>
              </a:rPr>
              <a:t>月</a:t>
            </a:r>
            <a:r>
              <a:rPr lang="en-US" altLang="zh-CN" sz="1600" b="0" i="0" dirty="0">
                <a:solidFill>
                  <a:schemeClr val="bg1"/>
                </a:solidFill>
                <a:effectLst/>
                <a:latin typeface="宋体" panose="02010600030101010101" pitchFamily="2" charset="-122"/>
                <a:ea typeface="宋体" panose="02010600030101010101" pitchFamily="2" charset="-122"/>
              </a:rPr>
              <a:t>24</a:t>
            </a:r>
            <a:r>
              <a:rPr lang="zh-CN" altLang="en-US" sz="1600" b="0" i="0" dirty="0">
                <a:solidFill>
                  <a:schemeClr val="bg1"/>
                </a:solidFill>
                <a:effectLst/>
                <a:latin typeface="宋体" panose="02010600030101010101" pitchFamily="2" charset="-122"/>
                <a:ea typeface="宋体" panose="02010600030101010101" pitchFamily="2" charset="-122"/>
              </a:rPr>
              <a:t>日召开全体党员大会，选举产生了第一届党委委员，标志着米哈游党支部正式升格为党委。</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643964" y="1412776"/>
            <a:ext cx="6062176" cy="459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b="0" i="0" dirty="0">
                <a:effectLst/>
                <a:latin typeface="宋体" panose="02010600030101010101" pitchFamily="2" charset="-122"/>
                <a:ea typeface="宋体" panose="02010600030101010101" pitchFamily="2" charset="-122"/>
              </a:rPr>
              <a:t>“米哈游一路走来，我们对能够从事游戏行业、做自己热爱的事业一直满怀感恩之心，我们过去取得的所有成绩，都来自于这个大时代的馈赠，我们只是恰逢其时，让我们的技术能够一展所长，让我们的产品在市场上能够有一席之地，让我们做游戏的初心能够一直长存。此次此刻，中国游戏产业这艘巨轮，已经进入“大航海”时代，中国游戏已经到了与国际巨头竞争的年代。米哈游愿意在这个过程中，做好游戏出海的先行者，做好中国文化的传播者，做好中国游戏工业化的探索者，为中国游戏的新未来，贡献我们的绵薄之力。”</a:t>
            </a:r>
            <a:endParaRPr lang="en-US" altLang="zh-CN" b="0" i="0" dirty="0">
              <a:effectLst/>
              <a:latin typeface="宋体" panose="02010600030101010101" pitchFamily="2" charset="-122"/>
              <a:ea typeface="宋体" panose="02010600030101010101" pitchFamily="2" charset="-122"/>
            </a:endParaRPr>
          </a:p>
          <a:p>
            <a:pPr algn="r">
              <a:lnSpc>
                <a:spcPct val="150000"/>
              </a:lnSpc>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刘伟</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nodeType="afterGroup">
                            <p:stCondLst>
                              <p:cond delay="3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3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2">
            <a:extLst>
              <a:ext uri="{FF2B5EF4-FFF2-40B4-BE49-F238E27FC236}">
                <a16:creationId xmlns:a16="http://schemas.microsoft.com/office/drawing/2014/main" id="{217C0D49-B797-4A69-90D4-D366B741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FF4D0CB-632F-455F-8AA3-152CC95EE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6">
            <a:extLst>
              <a:ext uri="{FF2B5EF4-FFF2-40B4-BE49-F238E27FC236}">
                <a16:creationId xmlns:a16="http://schemas.microsoft.com/office/drawing/2014/main" id="{3B0A227B-B95A-431E-AF07-B24C518E253F}"/>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9701" name="TextBox 7">
            <a:extLst>
              <a:ext uri="{FF2B5EF4-FFF2-40B4-BE49-F238E27FC236}">
                <a16:creationId xmlns:a16="http://schemas.microsoft.com/office/drawing/2014/main" id="{AACA0B2F-6B57-4430-9C3D-F7F8806BE0E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47110" name="图片 15">
            <a:extLst>
              <a:ext uri="{FF2B5EF4-FFF2-40B4-BE49-F238E27FC236}">
                <a16:creationId xmlns:a16="http://schemas.microsoft.com/office/drawing/2014/main" id="{244D6E26-145D-4ACD-A870-83F32A1D9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222" y="1949196"/>
            <a:ext cx="6819858" cy="37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7">
            <a:extLst>
              <a:ext uri="{FF2B5EF4-FFF2-40B4-BE49-F238E27FC236}">
                <a16:creationId xmlns:a16="http://schemas.microsoft.com/office/drawing/2014/main" id="{02118CE6-1200-4B88-A9FF-E371D3A4A4B5}"/>
              </a:ext>
            </a:extLst>
          </p:cNvPr>
          <p:cNvSpPr txBox="1">
            <a:spLocks noChangeArrowheads="1"/>
          </p:cNvSpPr>
          <p:nvPr/>
        </p:nvSpPr>
        <p:spPr bwMode="auto">
          <a:xfrm>
            <a:off x="7004729" y="1288920"/>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米哈游四史学习主题党日活动</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sp>
        <p:nvSpPr>
          <p:cNvPr id="29704" name="文本框 27">
            <a:extLst>
              <a:ext uri="{FF2B5EF4-FFF2-40B4-BE49-F238E27FC236}">
                <a16:creationId xmlns:a16="http://schemas.microsoft.com/office/drawing/2014/main" id="{CBC8A35B-95D7-430D-AB7F-C6DC13CCD068}"/>
              </a:ext>
            </a:extLst>
          </p:cNvPr>
          <p:cNvSpPr txBox="1">
            <a:spLocks noChangeArrowheads="1"/>
          </p:cNvSpPr>
          <p:nvPr/>
        </p:nvSpPr>
        <p:spPr bwMode="auto">
          <a:xfrm>
            <a:off x="5879976" y="2204864"/>
            <a:ext cx="5658154"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en-US" altLang="zh-CN" sz="1400" b="0" i="0" dirty="0">
                <a:solidFill>
                  <a:srgbClr val="333333"/>
                </a:solidFill>
                <a:effectLst/>
                <a:latin typeface="微软雅黑" panose="020B0503020204020204" pitchFamily="34" charset="-122"/>
                <a:ea typeface="微软雅黑" panose="020B0503020204020204" pitchFamily="34" charset="-122"/>
              </a:rPr>
              <a:t>	7</a:t>
            </a:r>
            <a:r>
              <a:rPr lang="zh-CN" altLang="en-US" sz="1400" b="0" i="0" dirty="0">
                <a:solidFill>
                  <a:srgbClr val="333333"/>
                </a:solidFill>
                <a:effectLst/>
                <a:latin typeface="微软雅黑" panose="020B0503020204020204" pitchFamily="34" charset="-122"/>
                <a:ea typeface="微软雅黑" panose="020B0503020204020204" pitchFamily="34" charset="-122"/>
              </a:rPr>
              <a:t>月</a:t>
            </a:r>
            <a:r>
              <a:rPr lang="en-US" altLang="zh-CN" sz="1400" b="0" i="0" dirty="0">
                <a:solidFill>
                  <a:srgbClr val="333333"/>
                </a:solidFill>
                <a:effectLst/>
                <a:latin typeface="微软雅黑" panose="020B0503020204020204" pitchFamily="34" charset="-122"/>
                <a:ea typeface="微软雅黑" panose="020B0503020204020204" pitchFamily="34" charset="-122"/>
              </a:rPr>
              <a:t>8</a:t>
            </a:r>
            <a:r>
              <a:rPr lang="zh-CN" altLang="en-US" sz="1400" b="0" i="0" dirty="0">
                <a:solidFill>
                  <a:srgbClr val="333333"/>
                </a:solidFill>
                <a:effectLst/>
                <a:latin typeface="微软雅黑" panose="020B0503020204020204" pitchFamily="34" charset="-122"/>
                <a:ea typeface="微软雅黑" panose="020B0503020204020204" pitchFamily="34" charset="-122"/>
              </a:rPr>
              <a:t>日，上海米哈游网络科技股份有限公司党支部组织公司党员赴龙华烈士陵园开展“四史”学习主题党日活动。</a:t>
            </a: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党员们怀着无比崇敬的心情瞻仰了纪念碑平台广场、龙华碑苑、龙华革命烈士纪念地遗址、淞沪警备司令部门楼、看守所、革命烈士就义地等。在纪念碑平台广场党员们一起瞻仰了烈士纪念碑，向无名烈士墓敬献了花篮，并齐声诵读纪念碑碑文，深切缅怀革命先烈，感悟苦难辉煌的革命历史。 </a:t>
            </a:r>
            <a:endParaRPr lang="en-US" altLang="zh-CN" sz="1400" b="0" i="0" dirty="0">
              <a:solidFill>
                <a:srgbClr val="333333"/>
              </a:solidFill>
              <a:effectLst/>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在龙华碑苑、革命烈士就义地等学习参观结束后，党员们在龙华革命烈士纪念地遗址重温入党誓词。</a:t>
            </a:r>
            <a:endParaRPr lang="en-US" altLang="zh-CN" sz="1400" dirty="0">
              <a:solidFill>
                <a:srgbClr val="333333"/>
              </a:solidFill>
              <a:latin typeface="微软雅黑" panose="020B0503020204020204" pitchFamily="34" charset="-122"/>
              <a:ea typeface="微软雅黑" panose="020B0503020204020204" pitchFamily="34" charset="-122"/>
            </a:endParaRPr>
          </a:p>
          <a:p>
            <a:r>
              <a:rPr lang="en-US" altLang="zh-CN" sz="1400" b="0" i="0" dirty="0">
                <a:solidFill>
                  <a:srgbClr val="333333"/>
                </a:solidFill>
                <a:effectLst/>
                <a:latin typeface="微软雅黑" panose="020B0503020204020204" pitchFamily="34" charset="-122"/>
                <a:ea typeface="微软雅黑" panose="020B0503020204020204" pitchFamily="34" charset="-122"/>
              </a:rPr>
              <a:t>	</a:t>
            </a:r>
            <a:r>
              <a:rPr lang="zh-CN" altLang="en-US" sz="1400" b="0" i="0" dirty="0">
                <a:solidFill>
                  <a:srgbClr val="333333"/>
                </a:solidFill>
                <a:effectLst/>
                <a:latin typeface="微软雅黑" panose="020B0503020204020204" pitchFamily="34" charset="-122"/>
                <a:ea typeface="微软雅黑" panose="020B0503020204020204" pitchFamily="34" charset="-122"/>
              </a:rPr>
              <a:t>随后，党员们参观了龙华革命烈士纪念馆，生动的历史画面、珍贵的历史文物、可歌可泣的英雄壮举，震撼着党员们的心灵。通过这次活动，在学习“四史”和缅怀革命英烈的同时，更加激发了党员们不忘初心、砥砺前行的信念和力量。</a:t>
            </a:r>
            <a:endParaRPr lang="zh-CN" altLang="en-US" sz="1400" dirty="0">
              <a:solidFill>
                <a:srgbClr val="686769"/>
              </a:solidFill>
              <a:latin typeface="苹方 常规" panose="020B0300000000000000" pitchFamily="34" charset="-122"/>
              <a:ea typeface="苹方 常规" panose="020B0300000000000000" pitchFamily="34" charset="-122"/>
            </a:endParaRPr>
          </a:p>
        </p:txBody>
      </p:sp>
      <p:pic>
        <p:nvPicPr>
          <p:cNvPr id="29705" name="图片 6">
            <a:extLst>
              <a:ext uri="{FF2B5EF4-FFF2-40B4-BE49-F238E27FC236}">
                <a16:creationId xmlns:a16="http://schemas.microsoft.com/office/drawing/2014/main" id="{02ED78F6-D8AC-4536-8FC4-F3A0440781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191"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41">
            <a:extLst>
              <a:ext uri="{FF2B5EF4-FFF2-40B4-BE49-F238E27FC236}">
                <a16:creationId xmlns:a16="http://schemas.microsoft.com/office/drawing/2014/main" id="{27728ADE-2470-4ACC-B1E4-DF36E3030C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3642"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67204D61-A6F8-4B1A-B7E8-9F4C886805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628"/>
          <a:stretch/>
        </p:blipFill>
        <p:spPr bwMode="auto">
          <a:xfrm>
            <a:off x="580539" y="1217453"/>
            <a:ext cx="4018751" cy="25731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FADAD0-2D33-4669-A7C1-CD74DB81B0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39" y="3764077"/>
            <a:ext cx="4018751" cy="2610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7110"/>
                                        </p:tgtEl>
                                        <p:attrNameLst>
                                          <p:attrName>style.visibility</p:attrName>
                                        </p:attrNameLst>
                                      </p:cBhvr>
                                      <p:to>
                                        <p:strVal val="visible"/>
                                      </p:to>
                                    </p:set>
                                    <p:anim calcmode="lin" valueType="num">
                                      <p:cBhvr additive="base">
                                        <p:cTn id="12" dur="500" fill="hold"/>
                                        <p:tgtEl>
                                          <p:spTgt spid="47110"/>
                                        </p:tgtEl>
                                        <p:attrNameLst>
                                          <p:attrName>ppt_x</p:attrName>
                                        </p:attrNameLst>
                                      </p:cBhvr>
                                      <p:tavLst>
                                        <p:tav tm="0">
                                          <p:val>
                                            <p:strVal val="#ppt_x"/>
                                          </p:val>
                                        </p:tav>
                                        <p:tav tm="100000">
                                          <p:val>
                                            <p:strVal val="#ppt_x"/>
                                          </p:val>
                                        </p:tav>
                                      </p:tavLst>
                                    </p:anim>
                                    <p:anim calcmode="lin" valueType="num">
                                      <p:cBhvr additive="base">
                                        <p:cTn id="13" dur="500" fill="hold"/>
                                        <p:tgtEl>
                                          <p:spTgt spid="471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6" presetClass="emph" presetSubtype="0" repeatCount="indefinite" fill="hold" nodeType="afterEffect">
                                  <p:stCondLst>
                                    <p:cond delay="0"/>
                                  </p:stCondLst>
                                  <p:childTnLst>
                                    <p:animEffect transition="out" filter="fade">
                                      <p:cBhvr>
                                        <p:cTn id="16" dur="2000" tmFilter="0, 0; .2, .5; .8, .5; 1, 0"/>
                                        <p:tgtEl>
                                          <p:spTgt spid="4"/>
                                        </p:tgtEl>
                                      </p:cBhvr>
                                    </p:animEffect>
                                    <p:animScale>
                                      <p:cBhvr>
                                        <p:cTn id="1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a:extLst>
              <a:ext uri="{FF2B5EF4-FFF2-40B4-BE49-F238E27FC236}">
                <a16:creationId xmlns:a16="http://schemas.microsoft.com/office/drawing/2014/main" id="{6FC009A1-54C5-46B7-9D07-CE7DA602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1">
            <a:extLst>
              <a:ext uri="{FF2B5EF4-FFF2-40B4-BE49-F238E27FC236}">
                <a16:creationId xmlns:a16="http://schemas.microsoft.com/office/drawing/2014/main" id="{CA3F7DD6-7E2D-4D81-990B-8ABAB3FAF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76688"/>
            <a:ext cx="1219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6">
            <a:extLst>
              <a:ext uri="{FF2B5EF4-FFF2-40B4-BE49-F238E27FC236}">
                <a16:creationId xmlns:a16="http://schemas.microsoft.com/office/drawing/2014/main" id="{6227C9B8-090B-4BEC-B7B2-68D3D29288AF}"/>
              </a:ext>
            </a:extLst>
          </p:cNvPr>
          <p:cNvSpPr txBox="1">
            <a:spLocks noChangeArrowheads="1"/>
          </p:cNvSpPr>
          <p:nvPr/>
        </p:nvSpPr>
        <p:spPr bwMode="auto">
          <a:xfrm>
            <a:off x="1292225" y="1917700"/>
            <a:ext cx="3914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B83F2B"/>
                </a:solidFill>
                <a:latin typeface="Impact" panose="020B0806030902050204" pitchFamily="34" charset="0"/>
              </a:rPr>
              <a:t>CONTENTS</a:t>
            </a:r>
            <a:endParaRPr lang="zh-CN" altLang="en-US" sz="7200">
              <a:solidFill>
                <a:srgbClr val="B83F2B"/>
              </a:solidFill>
              <a:latin typeface="Impact" panose="020B0806030902050204" pitchFamily="34" charset="0"/>
            </a:endParaRPr>
          </a:p>
        </p:txBody>
      </p:sp>
      <p:sp>
        <p:nvSpPr>
          <p:cNvPr id="3076" name="TextBox 7">
            <a:extLst>
              <a:ext uri="{FF2B5EF4-FFF2-40B4-BE49-F238E27FC236}">
                <a16:creationId xmlns:a16="http://schemas.microsoft.com/office/drawing/2014/main" id="{48A4F3C7-B6F6-4D94-82AC-4B1A01E1FC4A}"/>
              </a:ext>
            </a:extLst>
          </p:cNvPr>
          <p:cNvSpPr txBox="1">
            <a:spLocks noChangeArrowheads="1"/>
          </p:cNvSpPr>
          <p:nvPr/>
        </p:nvSpPr>
        <p:spPr bwMode="auto">
          <a:xfrm>
            <a:off x="1697038" y="2517775"/>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目录</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18438" name="TextBox 6">
            <a:extLst>
              <a:ext uri="{FF2B5EF4-FFF2-40B4-BE49-F238E27FC236}">
                <a16:creationId xmlns:a16="http://schemas.microsoft.com/office/drawing/2014/main" id="{36B92166-4B5E-446C-98EC-96BB3849D08C}"/>
              </a:ext>
            </a:extLst>
          </p:cNvPr>
          <p:cNvSpPr txBox="1">
            <a:spLocks noChangeArrowheads="1"/>
          </p:cNvSpPr>
          <p:nvPr/>
        </p:nvSpPr>
        <p:spPr bwMode="auto">
          <a:xfrm>
            <a:off x="7148513" y="825500"/>
            <a:ext cx="2284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1</a:t>
            </a:r>
            <a:endParaRPr lang="zh-CN" altLang="en-US" sz="4000">
              <a:solidFill>
                <a:srgbClr val="B83F2B"/>
              </a:solidFill>
              <a:latin typeface="Impact" panose="020B0806030902050204" pitchFamily="34" charset="0"/>
            </a:endParaRPr>
          </a:p>
        </p:txBody>
      </p:sp>
      <p:sp>
        <p:nvSpPr>
          <p:cNvPr id="15367" name="TextBox 7">
            <a:extLst>
              <a:ext uri="{FF2B5EF4-FFF2-40B4-BE49-F238E27FC236}">
                <a16:creationId xmlns:a16="http://schemas.microsoft.com/office/drawing/2014/main" id="{9C9044AB-3956-4331-9995-BA724DA0DB28}"/>
              </a:ext>
            </a:extLst>
          </p:cNvPr>
          <p:cNvSpPr txBox="1">
            <a:spLocks noChangeArrowheads="1"/>
          </p:cNvSpPr>
          <p:nvPr/>
        </p:nvSpPr>
        <p:spPr bwMode="auto">
          <a:xfrm>
            <a:off x="7761288" y="11858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D1BE95"/>
                </a:solidFill>
                <a:latin typeface="苹方 特粗" panose="020B0800000000000000" pitchFamily="34" charset="-122"/>
                <a:ea typeface="苹方 特粗" panose="020B0800000000000000" pitchFamily="34" charset="-122"/>
              </a:rPr>
              <a:t>请输入您的标题</a:t>
            </a:r>
            <a:endParaRPr lang="en-US" altLang="zh-CN" sz="2000" dirty="0">
              <a:solidFill>
                <a:srgbClr val="D1BE95"/>
              </a:solidFill>
              <a:latin typeface="苹方 特粗" panose="020B0800000000000000" pitchFamily="34" charset="-122"/>
              <a:ea typeface="苹方 特粗" panose="020B0800000000000000" pitchFamily="34" charset="-122"/>
            </a:endParaRPr>
          </a:p>
        </p:txBody>
      </p:sp>
      <p:sp>
        <p:nvSpPr>
          <p:cNvPr id="15368" name="TextBox 7">
            <a:extLst>
              <a:ext uri="{FF2B5EF4-FFF2-40B4-BE49-F238E27FC236}">
                <a16:creationId xmlns:a16="http://schemas.microsoft.com/office/drawing/2014/main" id="{02A09239-9878-43A0-8425-AEFE830535D3}"/>
              </a:ext>
            </a:extLst>
          </p:cNvPr>
          <p:cNvSpPr txBox="1">
            <a:spLocks noChangeArrowheads="1"/>
          </p:cNvSpPr>
          <p:nvPr/>
        </p:nvSpPr>
        <p:spPr bwMode="auto">
          <a:xfrm>
            <a:off x="7799388" y="15875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dirty="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dirty="0">
              <a:solidFill>
                <a:srgbClr val="D1BE95"/>
              </a:solidFill>
              <a:latin typeface="苹方 特粗" panose="020B0800000000000000" pitchFamily="34" charset="-122"/>
              <a:ea typeface="苹方 特粗" panose="020B0800000000000000" pitchFamily="34" charset="-122"/>
            </a:endParaRPr>
          </a:p>
        </p:txBody>
      </p:sp>
      <p:sp>
        <p:nvSpPr>
          <p:cNvPr id="18441" name="TextBox 6">
            <a:extLst>
              <a:ext uri="{FF2B5EF4-FFF2-40B4-BE49-F238E27FC236}">
                <a16:creationId xmlns:a16="http://schemas.microsoft.com/office/drawing/2014/main" id="{81AE2FCC-8518-4DB1-84FC-45DDB2CCC7FD}"/>
              </a:ext>
            </a:extLst>
          </p:cNvPr>
          <p:cNvSpPr txBox="1">
            <a:spLocks noChangeArrowheads="1"/>
          </p:cNvSpPr>
          <p:nvPr/>
        </p:nvSpPr>
        <p:spPr bwMode="auto">
          <a:xfrm>
            <a:off x="7110413" y="2109788"/>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2</a:t>
            </a:r>
            <a:endParaRPr lang="zh-CN" altLang="en-US" sz="4000">
              <a:solidFill>
                <a:srgbClr val="B83F2B"/>
              </a:solidFill>
              <a:latin typeface="Impact" panose="020B0806030902050204" pitchFamily="34" charset="0"/>
            </a:endParaRPr>
          </a:p>
        </p:txBody>
      </p:sp>
      <p:sp>
        <p:nvSpPr>
          <p:cNvPr id="15370" name="TextBox 7">
            <a:extLst>
              <a:ext uri="{FF2B5EF4-FFF2-40B4-BE49-F238E27FC236}">
                <a16:creationId xmlns:a16="http://schemas.microsoft.com/office/drawing/2014/main" id="{46B0F765-D5F6-41D9-8127-E050BA3C31DF}"/>
              </a:ext>
            </a:extLst>
          </p:cNvPr>
          <p:cNvSpPr txBox="1">
            <a:spLocks noChangeArrowheads="1"/>
          </p:cNvSpPr>
          <p:nvPr/>
        </p:nvSpPr>
        <p:spPr bwMode="auto">
          <a:xfrm>
            <a:off x="7721600" y="2468563"/>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1" name="TextBox 7">
            <a:extLst>
              <a:ext uri="{FF2B5EF4-FFF2-40B4-BE49-F238E27FC236}">
                <a16:creationId xmlns:a16="http://schemas.microsoft.com/office/drawing/2014/main" id="{06AC8480-0D8F-4C83-8451-D335E079DB93}"/>
              </a:ext>
            </a:extLst>
          </p:cNvPr>
          <p:cNvSpPr txBox="1">
            <a:spLocks noChangeArrowheads="1"/>
          </p:cNvSpPr>
          <p:nvPr/>
        </p:nvSpPr>
        <p:spPr bwMode="auto">
          <a:xfrm>
            <a:off x="7761288" y="2871788"/>
            <a:ext cx="2876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4" name="TextBox 6">
            <a:extLst>
              <a:ext uri="{FF2B5EF4-FFF2-40B4-BE49-F238E27FC236}">
                <a16:creationId xmlns:a16="http://schemas.microsoft.com/office/drawing/2014/main" id="{29F050D1-E974-4756-8CB6-D07B87C61939}"/>
              </a:ext>
            </a:extLst>
          </p:cNvPr>
          <p:cNvSpPr txBox="1">
            <a:spLocks noChangeArrowheads="1"/>
          </p:cNvSpPr>
          <p:nvPr/>
        </p:nvSpPr>
        <p:spPr bwMode="auto">
          <a:xfrm>
            <a:off x="7148513" y="3340100"/>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3</a:t>
            </a:r>
            <a:endParaRPr lang="zh-CN" altLang="en-US" sz="4000">
              <a:solidFill>
                <a:srgbClr val="B83F2B"/>
              </a:solidFill>
              <a:latin typeface="Impact" panose="020B0806030902050204" pitchFamily="34" charset="0"/>
            </a:endParaRPr>
          </a:p>
        </p:txBody>
      </p:sp>
      <p:sp>
        <p:nvSpPr>
          <p:cNvPr id="15373" name="TextBox 7">
            <a:extLst>
              <a:ext uri="{FF2B5EF4-FFF2-40B4-BE49-F238E27FC236}">
                <a16:creationId xmlns:a16="http://schemas.microsoft.com/office/drawing/2014/main" id="{D4D4BA23-790B-4AD1-8E75-FC48445A0031}"/>
              </a:ext>
            </a:extLst>
          </p:cNvPr>
          <p:cNvSpPr txBox="1">
            <a:spLocks noChangeArrowheads="1"/>
          </p:cNvSpPr>
          <p:nvPr/>
        </p:nvSpPr>
        <p:spPr bwMode="auto">
          <a:xfrm>
            <a:off x="7761288" y="37004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4" name="TextBox 7">
            <a:extLst>
              <a:ext uri="{FF2B5EF4-FFF2-40B4-BE49-F238E27FC236}">
                <a16:creationId xmlns:a16="http://schemas.microsoft.com/office/drawing/2014/main" id="{1BD1222D-6FC5-4A82-A209-A3D1FE2B2F03}"/>
              </a:ext>
            </a:extLst>
          </p:cNvPr>
          <p:cNvSpPr txBox="1">
            <a:spLocks noChangeArrowheads="1"/>
          </p:cNvSpPr>
          <p:nvPr/>
        </p:nvSpPr>
        <p:spPr bwMode="auto">
          <a:xfrm>
            <a:off x="7799388" y="41021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7" name="TextBox 6">
            <a:extLst>
              <a:ext uri="{FF2B5EF4-FFF2-40B4-BE49-F238E27FC236}">
                <a16:creationId xmlns:a16="http://schemas.microsoft.com/office/drawing/2014/main" id="{A952228E-5623-4203-A015-DF2C131C445D}"/>
              </a:ext>
            </a:extLst>
          </p:cNvPr>
          <p:cNvSpPr txBox="1">
            <a:spLocks noChangeArrowheads="1"/>
          </p:cNvSpPr>
          <p:nvPr/>
        </p:nvSpPr>
        <p:spPr bwMode="auto">
          <a:xfrm>
            <a:off x="7145338" y="4608513"/>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4</a:t>
            </a:r>
            <a:endParaRPr lang="zh-CN" altLang="en-US" sz="4000">
              <a:solidFill>
                <a:srgbClr val="B83F2B"/>
              </a:solidFill>
              <a:latin typeface="Impact" panose="020B0806030902050204" pitchFamily="34" charset="0"/>
            </a:endParaRPr>
          </a:p>
        </p:txBody>
      </p:sp>
      <p:sp>
        <p:nvSpPr>
          <p:cNvPr id="15376" name="TextBox 7">
            <a:extLst>
              <a:ext uri="{FF2B5EF4-FFF2-40B4-BE49-F238E27FC236}">
                <a16:creationId xmlns:a16="http://schemas.microsoft.com/office/drawing/2014/main" id="{C8B526B1-CB41-4F67-8A9D-4ECB0FDED910}"/>
              </a:ext>
            </a:extLst>
          </p:cNvPr>
          <p:cNvSpPr txBox="1">
            <a:spLocks noChangeArrowheads="1"/>
          </p:cNvSpPr>
          <p:nvPr/>
        </p:nvSpPr>
        <p:spPr bwMode="auto">
          <a:xfrm>
            <a:off x="7758113" y="4968875"/>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7" name="TextBox 7">
            <a:extLst>
              <a:ext uri="{FF2B5EF4-FFF2-40B4-BE49-F238E27FC236}">
                <a16:creationId xmlns:a16="http://schemas.microsoft.com/office/drawing/2014/main" id="{53B9A3AA-1785-4962-A55A-92417460263D}"/>
              </a:ext>
            </a:extLst>
          </p:cNvPr>
          <p:cNvSpPr txBox="1">
            <a:spLocks noChangeArrowheads="1"/>
          </p:cNvSpPr>
          <p:nvPr/>
        </p:nvSpPr>
        <p:spPr bwMode="auto">
          <a:xfrm>
            <a:off x="7796213" y="5370513"/>
            <a:ext cx="28781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pic>
        <p:nvPicPr>
          <p:cNvPr id="15378" name="图片 6">
            <a:extLst>
              <a:ext uri="{FF2B5EF4-FFF2-40B4-BE49-F238E27FC236}">
                <a16:creationId xmlns:a16="http://schemas.microsoft.com/office/drawing/2014/main" id="{76FF8B42-6CF8-4777-89FE-23CFCCD290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8" y="4486275"/>
            <a:ext cx="21478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3040C91C-653C-4AF3-B6E6-6F2728925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429000"/>
            <a:ext cx="35671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438"/>
                                        </p:tgtEl>
                                        <p:attrNameLst>
                                          <p:attrName>style.visibility</p:attrName>
                                        </p:attrNameLst>
                                      </p:cBhvr>
                                      <p:to>
                                        <p:strVal val="visible"/>
                                      </p:to>
                                    </p:set>
                                    <p:anim calcmode="lin" valueType="num">
                                      <p:cBhvr additive="base">
                                        <p:cTn id="12" dur="500" fill="hold"/>
                                        <p:tgtEl>
                                          <p:spTgt spid="18438"/>
                                        </p:tgtEl>
                                        <p:attrNameLst>
                                          <p:attrName>ppt_x</p:attrName>
                                        </p:attrNameLst>
                                      </p:cBhvr>
                                      <p:tavLst>
                                        <p:tav tm="0">
                                          <p:val>
                                            <p:strVal val="1+#ppt_w/2"/>
                                          </p:val>
                                        </p:tav>
                                        <p:tav tm="100000">
                                          <p:val>
                                            <p:strVal val="#ppt_x"/>
                                          </p:val>
                                        </p:tav>
                                      </p:tavLst>
                                    </p:anim>
                                    <p:anim calcmode="lin" valueType="num">
                                      <p:cBhvr additive="base">
                                        <p:cTn id="13" dur="500" fill="hold"/>
                                        <p:tgtEl>
                                          <p:spTgt spid="1843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441"/>
                                        </p:tgtEl>
                                        <p:attrNameLst>
                                          <p:attrName>style.visibility</p:attrName>
                                        </p:attrNameLst>
                                      </p:cBhvr>
                                      <p:to>
                                        <p:strVal val="visible"/>
                                      </p:to>
                                    </p:set>
                                    <p:anim calcmode="lin" valueType="num">
                                      <p:cBhvr additive="base">
                                        <p:cTn id="17" dur="500" fill="hold"/>
                                        <p:tgtEl>
                                          <p:spTgt spid="18441"/>
                                        </p:tgtEl>
                                        <p:attrNameLst>
                                          <p:attrName>ppt_x</p:attrName>
                                        </p:attrNameLst>
                                      </p:cBhvr>
                                      <p:tavLst>
                                        <p:tav tm="0">
                                          <p:val>
                                            <p:strVal val="1+#ppt_w/2"/>
                                          </p:val>
                                        </p:tav>
                                        <p:tav tm="100000">
                                          <p:val>
                                            <p:strVal val="#ppt_x"/>
                                          </p:val>
                                        </p:tav>
                                      </p:tavLst>
                                    </p:anim>
                                    <p:anim calcmode="lin" valueType="num">
                                      <p:cBhvr additive="base">
                                        <p:cTn id="18" dur="500" fill="hold"/>
                                        <p:tgtEl>
                                          <p:spTgt spid="1844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8444"/>
                                        </p:tgtEl>
                                        <p:attrNameLst>
                                          <p:attrName>style.visibility</p:attrName>
                                        </p:attrNameLst>
                                      </p:cBhvr>
                                      <p:to>
                                        <p:strVal val="visible"/>
                                      </p:to>
                                    </p:set>
                                    <p:anim calcmode="lin" valueType="num">
                                      <p:cBhvr additive="base">
                                        <p:cTn id="22" dur="500" fill="hold"/>
                                        <p:tgtEl>
                                          <p:spTgt spid="18444"/>
                                        </p:tgtEl>
                                        <p:attrNameLst>
                                          <p:attrName>ppt_x</p:attrName>
                                        </p:attrNameLst>
                                      </p:cBhvr>
                                      <p:tavLst>
                                        <p:tav tm="0">
                                          <p:val>
                                            <p:strVal val="1+#ppt_w/2"/>
                                          </p:val>
                                        </p:tav>
                                        <p:tav tm="100000">
                                          <p:val>
                                            <p:strVal val="#ppt_x"/>
                                          </p:val>
                                        </p:tav>
                                      </p:tavLst>
                                    </p:anim>
                                    <p:anim calcmode="lin" valueType="num">
                                      <p:cBhvr additive="base">
                                        <p:cTn id="23" dur="500" fill="hold"/>
                                        <p:tgtEl>
                                          <p:spTgt spid="184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8447"/>
                                        </p:tgtEl>
                                        <p:attrNameLst>
                                          <p:attrName>style.visibility</p:attrName>
                                        </p:attrNameLst>
                                      </p:cBhvr>
                                      <p:to>
                                        <p:strVal val="visible"/>
                                      </p:to>
                                    </p:set>
                                    <p:anim calcmode="lin" valueType="num">
                                      <p:cBhvr additive="base">
                                        <p:cTn id="27" dur="500" fill="hold"/>
                                        <p:tgtEl>
                                          <p:spTgt spid="18447"/>
                                        </p:tgtEl>
                                        <p:attrNameLst>
                                          <p:attrName>ppt_x</p:attrName>
                                        </p:attrNameLst>
                                      </p:cBhvr>
                                      <p:tavLst>
                                        <p:tav tm="0">
                                          <p:val>
                                            <p:strVal val="1+#ppt_w/2"/>
                                          </p:val>
                                        </p:tav>
                                        <p:tav tm="100000">
                                          <p:val>
                                            <p:strVal val="#ppt_x"/>
                                          </p:val>
                                        </p:tav>
                                      </p:tavLst>
                                    </p:anim>
                                    <p:anim calcmode="lin" valueType="num">
                                      <p:cBhvr additive="base">
                                        <p:cTn id="28" dur="500" fill="hold"/>
                                        <p:tgtEl>
                                          <p:spTgt spid="1844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6" presetClass="emph" presetSubtype="0" repeatCount="indefinite" fill="hold" nodeType="afterEffect">
                                  <p:stCondLst>
                                    <p:cond delay="0"/>
                                  </p:stCondLst>
                                  <p:childTnLst>
                                    <p:animEffect transition="out" filter="fade">
                                      <p:cBhvr>
                                        <p:cTn id="31" dur="2000" tmFilter="0, 0; .2, .5; .8, .5; 1, 0"/>
                                        <p:tgtEl>
                                          <p:spTgt spid="29"/>
                                        </p:tgtEl>
                                      </p:cBhvr>
                                    </p:animEffect>
                                    <p:animScale>
                                      <p:cBhvr>
                                        <p:cTn id="32" dur="10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18438" grpId="0"/>
      <p:bldP spid="18441" grpId="0"/>
      <p:bldP spid="18444" grpId="0"/>
      <p:bldP spid="184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
            <a:extLst>
              <a:ext uri="{FF2B5EF4-FFF2-40B4-BE49-F238E27FC236}">
                <a16:creationId xmlns:a16="http://schemas.microsoft.com/office/drawing/2014/main" id="{5CE3A91C-B827-4F85-BF2E-067E53A5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985963"/>
            <a:ext cx="100806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F56A79-A4F9-40C3-9A2F-5A0DBC235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a:extLst>
              <a:ext uri="{FF2B5EF4-FFF2-40B4-BE49-F238E27FC236}">
                <a16:creationId xmlns:a16="http://schemas.microsoft.com/office/drawing/2014/main" id="{03F7BB91-C39A-4C70-92EE-BAB3614FA57E}"/>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5605" name="TextBox 7">
            <a:extLst>
              <a:ext uri="{FF2B5EF4-FFF2-40B4-BE49-F238E27FC236}">
                <a16:creationId xmlns:a16="http://schemas.microsoft.com/office/drawing/2014/main" id="{67B085E9-9AC3-4808-9E88-904AB6F7F39C}"/>
              </a:ext>
            </a:extLst>
          </p:cNvPr>
          <p:cNvSpPr txBox="1">
            <a:spLocks noChangeArrowheads="1"/>
          </p:cNvSpPr>
          <p:nvPr/>
        </p:nvSpPr>
        <p:spPr bwMode="auto">
          <a:xfrm>
            <a:off x="479425" y="476250"/>
            <a:ext cx="6768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复旦大学</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共产党宣言</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展示馆党员志愿服务队</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3A89F056-7940-4CE8-A5DB-5AC389155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954338"/>
            <a:ext cx="42291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a:extLst>
              <a:ext uri="{FF2B5EF4-FFF2-40B4-BE49-F238E27FC236}">
                <a16:creationId xmlns:a16="http://schemas.microsoft.com/office/drawing/2014/main" id="{47395937-3CEB-43D0-9092-704329C70682}"/>
              </a:ext>
            </a:extLst>
          </p:cNvPr>
          <p:cNvSpPr txBox="1"/>
          <p:nvPr/>
        </p:nvSpPr>
        <p:spPr>
          <a:xfrm>
            <a:off x="5689443" y="2833558"/>
            <a:ext cx="5733901" cy="2862322"/>
          </a:xfrm>
          <a:prstGeom prst="rect">
            <a:avLst/>
          </a:prstGeom>
          <a:noFill/>
        </p:spPr>
        <p:txBody>
          <a:bodyPr wrap="square">
            <a:spAutoFit/>
          </a:bodyPr>
          <a:lstStyle/>
          <a:p>
            <a:pPr>
              <a:defRPr/>
            </a:pPr>
            <a:r>
              <a:rPr lang="en-US" altLang="zh-CN" sz="2000" b="0" i="0" dirty="0">
                <a:solidFill>
                  <a:schemeClr val="bg1"/>
                </a:solidFill>
                <a:effectLst/>
                <a:latin typeface="Helvetica Neue"/>
              </a:rPr>
              <a:t>	</a:t>
            </a:r>
            <a:r>
              <a:rPr lang="zh-CN" altLang="en-US" sz="2000" b="0" i="0" dirty="0">
                <a:solidFill>
                  <a:schemeClr val="bg1"/>
                </a:solidFill>
                <a:effectLst/>
                <a:latin typeface="宋体" panose="02010600030101010101" pitchFamily="2" charset="-122"/>
                <a:ea typeface="宋体" panose="02010600030101010101" pitchFamily="2" charset="-122"/>
              </a:rPr>
              <a:t>复旦大学</a:t>
            </a:r>
            <a:r>
              <a:rPr lang="en-US" altLang="zh-CN" sz="2000" b="0" i="0" dirty="0">
                <a:solidFill>
                  <a:schemeClr val="bg1"/>
                </a:solidFill>
                <a:effectLst/>
                <a:latin typeface="宋体" panose="02010600030101010101" pitchFamily="2" charset="-122"/>
                <a:ea typeface="宋体" panose="02010600030101010101" pitchFamily="2" charset="-122"/>
              </a:rPr>
              <a:t>《</a:t>
            </a:r>
            <a:r>
              <a:rPr lang="zh-CN" altLang="en-US" sz="2000" b="0" i="0" dirty="0">
                <a:solidFill>
                  <a:schemeClr val="bg1"/>
                </a:solidFill>
                <a:effectLst/>
                <a:latin typeface="宋体" panose="02010600030101010101" pitchFamily="2" charset="-122"/>
                <a:ea typeface="宋体" panose="02010600030101010101" pitchFamily="2" charset="-122"/>
              </a:rPr>
              <a:t>共产党宣言</a:t>
            </a:r>
            <a:r>
              <a:rPr lang="en-US" altLang="zh-CN" sz="2000" b="0" i="0" dirty="0">
                <a:solidFill>
                  <a:schemeClr val="bg1"/>
                </a:solidFill>
                <a:effectLst/>
                <a:latin typeface="宋体" panose="02010600030101010101" pitchFamily="2" charset="-122"/>
                <a:ea typeface="宋体" panose="02010600030101010101" pitchFamily="2" charset="-122"/>
              </a:rPr>
              <a:t>》</a:t>
            </a:r>
            <a:r>
              <a:rPr lang="zh-CN" altLang="en-US" sz="2000" b="0" i="0" dirty="0">
                <a:solidFill>
                  <a:schemeClr val="bg1"/>
                </a:solidFill>
                <a:effectLst/>
                <a:latin typeface="宋体" panose="02010600030101010101" pitchFamily="2" charset="-122"/>
                <a:ea typeface="宋体" panose="02010600030101010101" pitchFamily="2" charset="-122"/>
              </a:rPr>
              <a:t>展示馆“星火”党员志愿服务队。成立于</a:t>
            </a:r>
            <a:r>
              <a:rPr lang="en-US" altLang="zh-CN" sz="2000" b="0" i="0" dirty="0">
                <a:solidFill>
                  <a:schemeClr val="bg1"/>
                </a:solidFill>
                <a:effectLst/>
                <a:latin typeface="宋体" panose="02010600030101010101" pitchFamily="2" charset="-122"/>
                <a:ea typeface="宋体" panose="02010600030101010101" pitchFamily="2" charset="-122"/>
              </a:rPr>
              <a:t>2018</a:t>
            </a:r>
            <a:r>
              <a:rPr lang="zh-CN" altLang="en-US" sz="2000" b="0" i="0" dirty="0">
                <a:solidFill>
                  <a:schemeClr val="bg1"/>
                </a:solidFill>
                <a:effectLst/>
                <a:latin typeface="宋体" panose="02010600030101010101" pitchFamily="2" charset="-122"/>
                <a:ea typeface="宋体" panose="02010600030101010101" pitchFamily="2" charset="-122"/>
              </a:rPr>
              <a:t>年，迄今服务各界参观者超</a:t>
            </a:r>
            <a:r>
              <a:rPr lang="en-US" altLang="zh-CN" sz="2000" b="0" i="0" dirty="0">
                <a:solidFill>
                  <a:schemeClr val="bg1"/>
                </a:solidFill>
                <a:effectLst/>
                <a:latin typeface="宋体" panose="02010600030101010101" pitchFamily="2" charset="-122"/>
                <a:ea typeface="宋体" panose="02010600030101010101" pitchFamily="2" charset="-122"/>
              </a:rPr>
              <a:t>7.5</a:t>
            </a:r>
            <a:r>
              <a:rPr lang="zh-CN" altLang="en-US" sz="2000" b="0" i="0" dirty="0">
                <a:solidFill>
                  <a:schemeClr val="bg1"/>
                </a:solidFill>
                <a:effectLst/>
                <a:latin typeface="宋体" panose="02010600030101010101" pitchFamily="2" charset="-122"/>
                <a:ea typeface="宋体" panose="02010600030101010101" pitchFamily="2" charset="-122"/>
              </a:rPr>
              <a:t>万人次、年均讲解</a:t>
            </a:r>
            <a:r>
              <a:rPr lang="en-US" altLang="zh-CN" sz="2000" b="0" i="0" dirty="0">
                <a:solidFill>
                  <a:schemeClr val="bg1"/>
                </a:solidFill>
                <a:effectLst/>
                <a:latin typeface="宋体" panose="02010600030101010101" pitchFamily="2" charset="-122"/>
                <a:ea typeface="宋体" panose="02010600030101010101" pitchFamily="2" charset="-122"/>
              </a:rPr>
              <a:t>700</a:t>
            </a:r>
            <a:r>
              <a:rPr lang="zh-CN" altLang="en-US" sz="2000" b="0" i="0" dirty="0">
                <a:solidFill>
                  <a:schemeClr val="bg1"/>
                </a:solidFill>
                <a:effectLst/>
                <a:latin typeface="宋体" panose="02010600030101010101" pitchFamily="2" charset="-122"/>
                <a:ea typeface="宋体" panose="02010600030101010101" pitchFamily="2" charset="-122"/>
              </a:rPr>
              <a:t>多场。服务队成立功能型党支部，发挥党组织战斗堡垒作用。参与上海“大中小”思政课一体化改革探索，创新开展线上云游、多语种宣讲，排演建党百年原创话剧。展馆已成为教育部人文社会科学重点研究基地、上海市爱国主义教育基地。</a:t>
            </a:r>
            <a:endParaRPr lang="en-US" altLang="zh-CN" sz="2000" b="0" i="0" dirty="0">
              <a:solidFill>
                <a:schemeClr val="bg1"/>
              </a:solidFill>
              <a:effectLst/>
              <a:latin typeface="宋体" panose="02010600030101010101" pitchFamily="2" charset="-122"/>
              <a:ea typeface="宋体" panose="02010600030101010101" pitchFamily="2" charset="-122"/>
            </a:endParaRPr>
          </a:p>
          <a:p>
            <a:pPr>
              <a:defRPr/>
            </a:pPr>
            <a:endParaRPr lang="en-US" altLang="zh-CN" sz="2000" dirty="0">
              <a:solidFill>
                <a:srgbClr val="E6DBC4"/>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C062346A-41DE-4EBA-84DF-BAD76DFBB26C}"/>
              </a:ext>
            </a:extLst>
          </p:cNvPr>
          <p:cNvPicPr>
            <a:picLocks noChangeAspect="1"/>
          </p:cNvPicPr>
          <p:nvPr/>
        </p:nvPicPr>
        <p:blipFill rotWithShape="1">
          <a:blip r:embed="rId6">
            <a:extLst>
              <a:ext uri="{28A0092B-C50C-407E-A947-70E740481C1C}">
                <a14:useLocalDpi xmlns:a14="http://schemas.microsoft.com/office/drawing/2010/main" val="0"/>
              </a:ext>
            </a:extLst>
          </a:blip>
          <a:srcRect l="5107"/>
          <a:stretch/>
        </p:blipFill>
        <p:spPr>
          <a:xfrm>
            <a:off x="1308324" y="2276872"/>
            <a:ext cx="4229100" cy="3189337"/>
          </a:xfrm>
          <a:prstGeom prst="rect">
            <a:avLst/>
          </a:prstGeom>
        </p:spPr>
      </p:pic>
    </p:spTree>
    <p:extLst>
      <p:ext uri="{BB962C8B-B14F-4D97-AF65-F5344CB8AC3E}">
        <p14:creationId xmlns:p14="http://schemas.microsoft.com/office/powerpoint/2010/main" val="910982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D5369B9-F733-4910-8E68-2C9E28612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1755775"/>
            <a:ext cx="475297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6">
            <a:extLst>
              <a:ext uri="{FF2B5EF4-FFF2-40B4-BE49-F238E27FC236}">
                <a16:creationId xmlns:a16="http://schemas.microsoft.com/office/drawing/2014/main" id="{469DE640-02DD-4529-857C-C15F13C6D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850" y="4841875"/>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028" y="4420394"/>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文本框 27">
            <a:extLst>
              <a:ext uri="{FF2B5EF4-FFF2-40B4-BE49-F238E27FC236}">
                <a16:creationId xmlns:a16="http://schemas.microsoft.com/office/drawing/2014/main" id="{92AEF352-2E60-492B-8B9C-08392DEDA2BA}"/>
              </a:ext>
            </a:extLst>
          </p:cNvPr>
          <p:cNvSpPr txBox="1">
            <a:spLocks noChangeArrowheads="1"/>
          </p:cNvSpPr>
          <p:nvPr/>
        </p:nvSpPr>
        <p:spPr bwMode="auto">
          <a:xfrm>
            <a:off x="1559496" y="2664849"/>
            <a:ext cx="3099644" cy="225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400" b="0" i="0" dirty="0">
                <a:solidFill>
                  <a:schemeClr val="bg1"/>
                </a:solidFill>
                <a:effectLst/>
                <a:latin typeface="宋体" panose="02010600030101010101" pitchFamily="2" charset="-122"/>
                <a:ea typeface="宋体" panose="02010600030101010101" pitchFamily="2" charset="-122"/>
              </a:rPr>
              <a:t>	</a:t>
            </a:r>
            <a:r>
              <a:rPr lang="en-US" altLang="zh-CN" sz="1600" b="0" i="0" dirty="0">
                <a:solidFill>
                  <a:schemeClr val="bg1"/>
                </a:solidFill>
                <a:effectLst/>
                <a:latin typeface="宋体" panose="02010600030101010101" pitchFamily="2" charset="-122"/>
                <a:ea typeface="宋体" panose="02010600030101010101" pitchFamily="2" charset="-122"/>
              </a:rPr>
              <a:t>6</a:t>
            </a:r>
            <a:r>
              <a:rPr lang="zh-CN" altLang="en-US" sz="1600" b="0" i="0" dirty="0">
                <a:solidFill>
                  <a:schemeClr val="bg1"/>
                </a:solidFill>
                <a:effectLst/>
                <a:latin typeface="宋体" panose="02010600030101010101" pitchFamily="2" charset="-122"/>
                <a:ea typeface="宋体" panose="02010600030101010101" pitchFamily="2" charset="-122"/>
              </a:rPr>
              <a:t>月</a:t>
            </a:r>
            <a:r>
              <a:rPr lang="en-US" altLang="zh-CN" sz="1600" b="0" i="0" dirty="0">
                <a:solidFill>
                  <a:schemeClr val="bg1"/>
                </a:solidFill>
                <a:effectLst/>
                <a:latin typeface="宋体" panose="02010600030101010101" pitchFamily="2" charset="-122"/>
                <a:ea typeface="宋体" panose="02010600030101010101" pitchFamily="2" charset="-122"/>
              </a:rPr>
              <a:t>27</a:t>
            </a:r>
            <a:r>
              <a:rPr lang="zh-CN" altLang="en-US" sz="1600" b="0" i="0" dirty="0">
                <a:solidFill>
                  <a:schemeClr val="bg1"/>
                </a:solidFill>
                <a:effectLst/>
                <a:latin typeface="宋体" panose="02010600030101010101" pitchFamily="2" charset="-122"/>
                <a:ea typeface="宋体" panose="02010600030101010101" pitchFamily="2" charset="-122"/>
              </a:rPr>
              <a:t>日，习近平总书记给复旦大学</a:t>
            </a:r>
            <a:r>
              <a:rPr lang="en-US" altLang="zh-CN" sz="1600" b="0" i="0" dirty="0">
                <a:solidFill>
                  <a:schemeClr val="bg1"/>
                </a:solidFill>
                <a:effectLst/>
                <a:latin typeface="宋体" panose="02010600030101010101" pitchFamily="2" charset="-122"/>
                <a:ea typeface="宋体" panose="02010600030101010101" pitchFamily="2" charset="-122"/>
              </a:rPr>
              <a:t>《</a:t>
            </a:r>
            <a:r>
              <a:rPr lang="zh-CN" altLang="en-US" sz="1600" b="0" i="0" dirty="0">
                <a:solidFill>
                  <a:schemeClr val="bg1"/>
                </a:solidFill>
                <a:effectLst/>
                <a:latin typeface="宋体" panose="02010600030101010101" pitchFamily="2" charset="-122"/>
                <a:ea typeface="宋体" panose="02010600030101010101" pitchFamily="2" charset="-122"/>
              </a:rPr>
              <a:t>共产党宣言</a:t>
            </a:r>
            <a:r>
              <a:rPr lang="en-US" altLang="zh-CN" sz="1600" b="0" i="0" dirty="0">
                <a:solidFill>
                  <a:schemeClr val="bg1"/>
                </a:solidFill>
                <a:effectLst/>
                <a:latin typeface="宋体" panose="02010600030101010101" pitchFamily="2" charset="-122"/>
                <a:ea typeface="宋体" panose="02010600030101010101" pitchFamily="2" charset="-122"/>
              </a:rPr>
              <a:t>》</a:t>
            </a:r>
            <a:r>
              <a:rPr lang="zh-CN" altLang="en-US" sz="1600" b="0" i="0" dirty="0">
                <a:solidFill>
                  <a:schemeClr val="bg1"/>
                </a:solidFill>
                <a:effectLst/>
                <a:latin typeface="宋体" panose="02010600030101010101" pitchFamily="2" charset="-122"/>
                <a:ea typeface="宋体" panose="02010600030101010101" pitchFamily="2" charset="-122"/>
              </a:rPr>
              <a:t>展示馆党员志愿服务队全体队员回信，提出面向未来，走好新时代的长征路，我们更需要坚定理想信念、矢志拼搏奋斗。</a:t>
            </a:r>
            <a:endParaRPr lang="zh-CN" altLang="en-US" sz="1400" dirty="0">
              <a:solidFill>
                <a:schemeClr val="bg1"/>
              </a:solidFill>
              <a:latin typeface="宋体" panose="02010600030101010101" pitchFamily="2" charset="-122"/>
              <a:ea typeface="宋体" panose="02010600030101010101" pitchFamily="2" charset="-122"/>
            </a:endParaRPr>
          </a:p>
        </p:txBody>
      </p:sp>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474227" y="1804998"/>
            <a:ext cx="668729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0" i="0" dirty="0">
                <a:effectLst/>
                <a:latin typeface="宋体" panose="02010600030101010101" pitchFamily="2" charset="-122"/>
                <a:ea typeface="宋体" panose="02010600030101010101" pitchFamily="2" charset="-122"/>
              </a:rPr>
              <a:t>复旦大学</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共产党宣言</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展示馆党员志愿服务队全体同志：</a:t>
            </a:r>
          </a:p>
          <a:p>
            <a:pPr indent="457200"/>
            <a:r>
              <a:rPr lang="zh-CN" altLang="en-US" b="0" i="0" dirty="0">
                <a:effectLst/>
                <a:latin typeface="宋体" panose="02010600030101010101" pitchFamily="2" charset="-122"/>
                <a:ea typeface="宋体" panose="02010600030101010101" pitchFamily="2" charset="-122"/>
              </a:rPr>
              <a:t>来信收悉。</a:t>
            </a:r>
            <a:r>
              <a:rPr lang="en-US" altLang="zh-CN" b="0" i="0" dirty="0">
                <a:effectLst/>
                <a:latin typeface="宋体" panose="02010600030101010101" pitchFamily="2" charset="-122"/>
                <a:ea typeface="宋体" panose="02010600030101010101" pitchFamily="2" charset="-122"/>
              </a:rPr>
              <a:t>100</a:t>
            </a:r>
            <a:r>
              <a:rPr lang="zh-CN" altLang="en-US" b="0" i="0" dirty="0">
                <a:effectLst/>
                <a:latin typeface="宋体" panose="02010600030101010101" pitchFamily="2" charset="-122"/>
                <a:ea typeface="宋体" panose="02010600030101010101" pitchFamily="2" charset="-122"/>
              </a:rPr>
              <a:t>年前，陈望道同志翻译了首个中文全译本</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共产党宣言</a:t>
            </a:r>
            <a:r>
              <a:rPr lang="en-US" altLang="zh-CN" b="0" i="0" dirty="0">
                <a:effectLst/>
                <a:latin typeface="宋体" panose="02010600030101010101" pitchFamily="2" charset="-122"/>
                <a:ea typeface="宋体" panose="02010600030101010101" pitchFamily="2" charset="-122"/>
              </a:rPr>
              <a:t>》</a:t>
            </a:r>
            <a:r>
              <a:rPr lang="zh-CN" altLang="en-US" b="0" i="0" dirty="0">
                <a:effectLst/>
                <a:latin typeface="宋体" panose="02010600030101010101" pitchFamily="2" charset="-122"/>
                <a:ea typeface="宋体" panose="02010600030101010101" pitchFamily="2" charset="-122"/>
              </a:rPr>
              <a:t>，为引导大批有志之士树立共产主义远大理想、投身民族解放振兴事业发挥了重要作用。现在，你们积极宣讲老校长陈望道同志追寻真理的故事，传播马克思主义理论，是一件很有意义的事情。希望你们坚持做下去、做得更好。</a:t>
            </a:r>
          </a:p>
          <a:p>
            <a:pPr indent="457200"/>
            <a:r>
              <a:rPr lang="zh-CN" altLang="en-US" b="0" i="0" dirty="0">
                <a:effectLst/>
                <a:latin typeface="宋体" panose="02010600030101010101" pitchFamily="2" charset="-122"/>
                <a:ea typeface="宋体" panose="02010600030101010101" pitchFamily="2" charset="-122"/>
              </a:rPr>
              <a:t>心有所信，方能行远。面向未来，走好新时代的长征路，我们更需要坚定理想信念、矢志拼搏奋斗。希望广大党员特别是青年党员认真学习马克思主义理论，结合学习党史、新中国史、改革开放史、社会主义发展史，在学思践悟中坚定理想信念，在奋发有为中践行初心使命，努力为实现“两个一百年”奋斗目标、实现中华民族伟大复兴的中国梦贡献智慧和力量。</a:t>
            </a:r>
          </a:p>
          <a:p>
            <a:pPr indent="457200"/>
            <a:r>
              <a:rPr lang="zh-CN" altLang="en-US" b="0" i="0" dirty="0">
                <a:effectLst/>
                <a:latin typeface="宋体" panose="02010600030101010101" pitchFamily="2" charset="-122"/>
                <a:ea typeface="宋体" panose="02010600030101010101" pitchFamily="2" charset="-122"/>
              </a:rPr>
              <a:t>习近平</a:t>
            </a:r>
          </a:p>
          <a:p>
            <a:r>
              <a:rPr lang="en-US" altLang="zh-CN" b="0" i="0" dirty="0">
                <a:effectLst/>
                <a:latin typeface="宋体" panose="02010600030101010101" pitchFamily="2" charset="-122"/>
                <a:ea typeface="宋体" panose="02010600030101010101" pitchFamily="2" charset="-122"/>
              </a:rPr>
              <a:t>2020</a:t>
            </a:r>
            <a:r>
              <a:rPr lang="zh-CN" altLang="en-US" b="0" i="0" dirty="0">
                <a:effectLst/>
                <a:latin typeface="宋体" panose="02010600030101010101" pitchFamily="2" charset="-122"/>
                <a:ea typeface="宋体" panose="02010600030101010101" pitchFamily="2" charset="-122"/>
              </a:rPr>
              <a:t>年</a:t>
            </a:r>
            <a:r>
              <a:rPr lang="en-US" altLang="zh-CN" b="0" i="0" dirty="0">
                <a:effectLst/>
                <a:latin typeface="宋体" panose="02010600030101010101" pitchFamily="2" charset="-122"/>
                <a:ea typeface="宋体" panose="02010600030101010101" pitchFamily="2" charset="-122"/>
              </a:rPr>
              <a:t>6</a:t>
            </a:r>
            <a:r>
              <a:rPr lang="zh-CN" altLang="en-US" b="0" i="0" dirty="0">
                <a:effectLst/>
                <a:latin typeface="宋体" panose="02010600030101010101" pitchFamily="2" charset="-122"/>
                <a:ea typeface="宋体" panose="02010600030101010101" pitchFamily="2" charset="-122"/>
              </a:rPr>
              <a:t>月</a:t>
            </a:r>
            <a:r>
              <a:rPr lang="en-US" altLang="zh-CN" b="0" i="0" dirty="0">
                <a:effectLst/>
                <a:latin typeface="宋体" panose="02010600030101010101" pitchFamily="2" charset="-122"/>
                <a:ea typeface="宋体" panose="02010600030101010101" pitchFamily="2" charset="-122"/>
              </a:rPr>
              <a:t>27</a:t>
            </a:r>
            <a:r>
              <a:rPr lang="zh-CN" altLang="en-US" b="0" i="0" dirty="0">
                <a:effectLst/>
                <a:latin typeface="宋体" panose="02010600030101010101" pitchFamily="2" charset="-122"/>
                <a:ea typeface="宋体" panose="02010600030101010101" pitchFamily="2" charset="-122"/>
              </a:rPr>
              <a:t>日</a:t>
            </a:r>
            <a:endParaRPr lang="zh-CN" altLang="en-US" dirty="0">
              <a:latin typeface="宋体" panose="02010600030101010101" pitchFamily="2" charset="-122"/>
              <a:ea typeface="宋体" panose="02010600030101010101" pitchFamily="2" charset="-122"/>
            </a:endParaRPr>
          </a:p>
        </p:txBody>
      </p:sp>
      <p:pic>
        <p:nvPicPr>
          <p:cNvPr id="10" name="图片 2">
            <a:extLst>
              <a:ext uri="{FF2B5EF4-FFF2-40B4-BE49-F238E27FC236}">
                <a16:creationId xmlns:a16="http://schemas.microsoft.com/office/drawing/2014/main" id="{E09B9E31-E410-436B-98B3-60977593A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
            <a:extLst>
              <a:ext uri="{FF2B5EF4-FFF2-40B4-BE49-F238E27FC236}">
                <a16:creationId xmlns:a16="http://schemas.microsoft.com/office/drawing/2014/main" id="{8A48062F-41BC-4C8C-8064-A2EA42473991}"/>
              </a:ext>
            </a:extLst>
          </p:cNvPr>
          <p:cNvSpPr txBox="1">
            <a:spLocks noChangeArrowheads="1"/>
          </p:cNvSpPr>
          <p:nvPr/>
        </p:nvSpPr>
        <p:spPr bwMode="auto">
          <a:xfrm>
            <a:off x="6431307" y="1288920"/>
            <a:ext cx="4544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习近平总书记给党员志愿服务队的回信</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pic>
        <p:nvPicPr>
          <p:cNvPr id="13" name="图片 6">
            <a:extLst>
              <a:ext uri="{FF2B5EF4-FFF2-40B4-BE49-F238E27FC236}">
                <a16:creationId xmlns:a16="http://schemas.microsoft.com/office/drawing/2014/main" id="{0DFF5458-2489-43C0-A439-0C5FA58075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3769"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41">
            <a:extLst>
              <a:ext uri="{FF2B5EF4-FFF2-40B4-BE49-F238E27FC236}">
                <a16:creationId xmlns:a16="http://schemas.microsoft.com/office/drawing/2014/main" id="{7512FDA2-B56D-42CB-9A07-863FD546AF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16200"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314323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nodeType="afterGroup">
                            <p:stCondLst>
                              <p:cond delay="3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4"/>
                                        </p:tgtEl>
                                      </p:cBhvr>
                                    </p:animEffect>
                                    <p:animScale>
                                      <p:cBhvr>
                                        <p:cTn id="11" dur="1000" autoRev="1" fill="hold"/>
                                        <p:tgtEl>
                                          <p:spTgt spid="4"/>
                                        </p:tgtEl>
                                      </p:cBhvr>
                                      <p:by x="105000" y="105000"/>
                                    </p:animScale>
                                  </p:childTnLst>
                                </p:cTn>
                              </p:par>
                            </p:childTnLst>
                          </p:cTn>
                        </p:par>
                        <p:par>
                          <p:cTn id="12" fill="hold" nodeType="afterGroup">
                            <p:stCondLst>
                              <p:cond delay="2300"/>
                            </p:stCondLst>
                            <p:childTnLst>
                              <p:par>
                                <p:cTn id="13" presetID="26" presetClass="emph" presetSubtype="0" repeatCount="indefinite" fill="hold" nodeType="afterEffect">
                                  <p:stCondLst>
                                    <p:cond delay="0"/>
                                  </p:stCondLst>
                                  <p:childTnLst>
                                    <p:animEffect transition="out" filter="fade">
                                      <p:cBhvr>
                                        <p:cTn id="14" dur="2000" tmFilter="0, 0; .2, .5; .8, .5; 1, 0"/>
                                        <p:tgtEl>
                                          <p:spTgt spid="22"/>
                                        </p:tgtEl>
                                      </p:cBhvr>
                                    </p:animEffect>
                                    <p:animScale>
                                      <p:cBhvr>
                                        <p:cTn id="15" dur="1000" autoRev="1" fill="hold"/>
                                        <p:tgtEl>
                                          <p:spTgt spid="22"/>
                                        </p:tgtEl>
                                      </p:cBhvr>
                                      <p:by x="105000" y="105000"/>
                                    </p:animScale>
                                  </p:childTnLst>
                                </p:cTn>
                              </p:par>
                            </p:childTnLst>
                          </p:cTn>
                        </p:par>
                        <p:par>
                          <p:cTn id="16" fill="hold">
                            <p:stCondLst>
                              <p:cond delay="4300"/>
                            </p:stCondLst>
                            <p:childTnLst>
                              <p:par>
                                <p:cTn id="17" presetID="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2">
            <a:extLst>
              <a:ext uri="{FF2B5EF4-FFF2-40B4-BE49-F238E27FC236}">
                <a16:creationId xmlns:a16="http://schemas.microsoft.com/office/drawing/2014/main" id="{217C0D49-B797-4A69-90D4-D366B741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456" y="1209575"/>
            <a:ext cx="680745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FFF4D0CB-632F-455F-8AA3-152CC95EE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6">
            <a:extLst>
              <a:ext uri="{FF2B5EF4-FFF2-40B4-BE49-F238E27FC236}">
                <a16:creationId xmlns:a16="http://schemas.microsoft.com/office/drawing/2014/main" id="{3B0A227B-B95A-431E-AF07-B24C518E253F}"/>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9701" name="TextBox 7">
            <a:extLst>
              <a:ext uri="{FF2B5EF4-FFF2-40B4-BE49-F238E27FC236}">
                <a16:creationId xmlns:a16="http://schemas.microsoft.com/office/drawing/2014/main" id="{AACA0B2F-6B57-4430-9C3D-F7F8806BE0EC}"/>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47110" name="图片 15">
            <a:extLst>
              <a:ext uri="{FF2B5EF4-FFF2-40B4-BE49-F238E27FC236}">
                <a16:creationId xmlns:a16="http://schemas.microsoft.com/office/drawing/2014/main" id="{244D6E26-145D-4ACD-A870-83F32A1D9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2222" y="1949196"/>
            <a:ext cx="6819858" cy="373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7">
            <a:extLst>
              <a:ext uri="{FF2B5EF4-FFF2-40B4-BE49-F238E27FC236}">
                <a16:creationId xmlns:a16="http://schemas.microsoft.com/office/drawing/2014/main" id="{02118CE6-1200-4B88-A9FF-E371D3A4A4B5}"/>
              </a:ext>
            </a:extLst>
          </p:cNvPr>
          <p:cNvSpPr txBox="1">
            <a:spLocks noChangeArrowheads="1"/>
          </p:cNvSpPr>
          <p:nvPr/>
        </p:nvSpPr>
        <p:spPr bwMode="auto">
          <a:xfrm>
            <a:off x="7004729" y="1288920"/>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E6DBC4"/>
                </a:solidFill>
                <a:latin typeface="苹方 特粗" panose="020B0800000000000000" pitchFamily="34" charset="-122"/>
                <a:ea typeface="苹方 特粗" panose="020B0800000000000000" pitchFamily="34" charset="-122"/>
              </a:rPr>
              <a:t>米哈游四史学习主题党日活动</a:t>
            </a:r>
            <a:endParaRPr lang="en-US" altLang="zh-CN" sz="2000" dirty="0">
              <a:solidFill>
                <a:srgbClr val="E6DBC4"/>
              </a:solidFill>
              <a:latin typeface="苹方 特粗" panose="020B0800000000000000" pitchFamily="34" charset="-122"/>
              <a:ea typeface="苹方 特粗" panose="020B0800000000000000" pitchFamily="34" charset="-122"/>
            </a:endParaRPr>
          </a:p>
        </p:txBody>
      </p:sp>
      <p:pic>
        <p:nvPicPr>
          <p:cNvPr id="29705" name="图片 6">
            <a:extLst>
              <a:ext uri="{FF2B5EF4-FFF2-40B4-BE49-F238E27FC236}">
                <a16:creationId xmlns:a16="http://schemas.microsoft.com/office/drawing/2014/main" id="{02ED78F6-D8AC-4536-8FC4-F3A0440781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191" y="1217453"/>
            <a:ext cx="6175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41">
            <a:extLst>
              <a:ext uri="{FF2B5EF4-FFF2-40B4-BE49-F238E27FC236}">
                <a16:creationId xmlns:a16="http://schemas.microsoft.com/office/drawing/2014/main" id="{27728ADE-2470-4ACC-B1E4-DF36E3030C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3642" y="1217453"/>
            <a:ext cx="617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A1E4F57-E922-4865-9EEB-A627B291E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756" y="1209574"/>
            <a:ext cx="3826666" cy="2542593"/>
          </a:xfrm>
          <a:prstGeom prst="rect">
            <a:avLst/>
          </a:prstGeom>
        </p:spPr>
      </p:pic>
      <p:pic>
        <p:nvPicPr>
          <p:cNvPr id="6" name="图片 5">
            <a:extLst>
              <a:ext uri="{FF2B5EF4-FFF2-40B4-BE49-F238E27FC236}">
                <a16:creationId xmlns:a16="http://schemas.microsoft.com/office/drawing/2014/main" id="{08C316A2-5B3A-428F-A533-C3164B76A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756" y="4054658"/>
            <a:ext cx="3878778" cy="2596644"/>
          </a:xfrm>
          <a:prstGeom prst="rect">
            <a:avLst/>
          </a:prstGeom>
        </p:spPr>
      </p:pic>
      <p:sp>
        <p:nvSpPr>
          <p:cNvPr id="7" name="文本框 6">
            <a:extLst>
              <a:ext uri="{FF2B5EF4-FFF2-40B4-BE49-F238E27FC236}">
                <a16:creationId xmlns:a16="http://schemas.microsoft.com/office/drawing/2014/main" id="{388B51A1-68E5-40D7-8E7D-536E25FCFF82}"/>
              </a:ext>
            </a:extLst>
          </p:cNvPr>
          <p:cNvSpPr txBox="1"/>
          <p:nvPr/>
        </p:nvSpPr>
        <p:spPr>
          <a:xfrm>
            <a:off x="6096000" y="2780928"/>
            <a:ext cx="5256584" cy="2585323"/>
          </a:xfrm>
          <a:prstGeom prst="rect">
            <a:avLst/>
          </a:prstGeom>
          <a:noFill/>
        </p:spPr>
        <p:txBody>
          <a:bodyPr wrap="square" rtlCol="0">
            <a:spAutoFit/>
          </a:bodyPr>
          <a:lstStyle/>
          <a:p>
            <a:r>
              <a:rPr lang="zh-CN" altLang="en-US" b="0" i="0" dirty="0">
                <a:solidFill>
                  <a:srgbClr val="333333"/>
                </a:solidFill>
                <a:effectLst/>
                <a:latin typeface="SourceHanSerifCN-Medium"/>
              </a:rPr>
              <a:t>“星火”党员志愿服务队队长、新闻学院博士生钱威丞介绍了服务队的建设情况、目标定位和主要任务。“作为一支年轻的队伍，我们要走的路还很长。最紧要的就是加强人才培养的设计，完善青年马克思主义者的全链条培养。”面向未来，他表示服务队将在讲解服务上注重个性化，在能力锻炼上提升有效性，在成果产出上对标长效性。“我们一定会继续努力，牢记总书记嘱托，做到会讲、笃学、真信，真正厚植信仰，永远热血滚烫。”</a:t>
            </a:r>
            <a:endParaRPr lang="zh-CN" altLang="en-US" dirty="0"/>
          </a:p>
        </p:txBody>
      </p:sp>
    </p:spTree>
    <p:extLst>
      <p:ext uri="{BB962C8B-B14F-4D97-AF65-F5344CB8AC3E}">
        <p14:creationId xmlns:p14="http://schemas.microsoft.com/office/powerpoint/2010/main" val="41373187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7110"/>
                                        </p:tgtEl>
                                        <p:attrNameLst>
                                          <p:attrName>style.visibility</p:attrName>
                                        </p:attrNameLst>
                                      </p:cBhvr>
                                      <p:to>
                                        <p:strVal val="visible"/>
                                      </p:to>
                                    </p:set>
                                    <p:anim calcmode="lin" valueType="num">
                                      <p:cBhvr additive="base">
                                        <p:cTn id="12" dur="500" fill="hold"/>
                                        <p:tgtEl>
                                          <p:spTgt spid="47110"/>
                                        </p:tgtEl>
                                        <p:attrNameLst>
                                          <p:attrName>ppt_x</p:attrName>
                                        </p:attrNameLst>
                                      </p:cBhvr>
                                      <p:tavLst>
                                        <p:tav tm="0">
                                          <p:val>
                                            <p:strVal val="#ppt_x"/>
                                          </p:val>
                                        </p:tav>
                                        <p:tav tm="100000">
                                          <p:val>
                                            <p:strVal val="#ppt_x"/>
                                          </p:val>
                                        </p:tav>
                                      </p:tavLst>
                                    </p:anim>
                                    <p:anim calcmode="lin" valueType="num">
                                      <p:cBhvr additive="base">
                                        <p:cTn id="13" dur="500" fill="hold"/>
                                        <p:tgtEl>
                                          <p:spTgt spid="471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6" presetClass="emph" presetSubtype="0" repeatCount="indefinite" fill="hold" nodeType="afterEffect">
                                  <p:stCondLst>
                                    <p:cond delay="0"/>
                                  </p:stCondLst>
                                  <p:childTnLst>
                                    <p:animEffect transition="out" filter="fade">
                                      <p:cBhvr>
                                        <p:cTn id="16" dur="2000" tmFilter="0, 0; .2, .5; .8, .5; 1, 0"/>
                                        <p:tgtEl>
                                          <p:spTgt spid="4"/>
                                        </p:tgtEl>
                                      </p:cBhvr>
                                    </p:animEffect>
                                    <p:animScale>
                                      <p:cBhvr>
                                        <p:cTn id="1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党风建设情况</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694724" y="1361897"/>
            <a:ext cx="624663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000" b="0" i="0" dirty="0">
                <a:solidFill>
                  <a:srgbClr val="333333"/>
                </a:solidFill>
                <a:effectLst/>
                <a:latin typeface="宋体" panose="02010600030101010101" pitchFamily="2" charset="-122"/>
                <a:ea typeface="宋体" panose="02010600030101010101" pitchFamily="2" charset="-122"/>
              </a:rPr>
              <a:t>	</a:t>
            </a:r>
            <a:r>
              <a:rPr lang="zh-CN" altLang="en-US" sz="2000" b="0" i="0" dirty="0">
                <a:solidFill>
                  <a:srgbClr val="333333"/>
                </a:solidFill>
                <a:effectLst/>
                <a:latin typeface="Dubai" panose="020B0503030403030204" pitchFamily="34" charset="-78"/>
                <a:ea typeface="宋体" panose="02010600030101010101" pitchFamily="2" charset="-122"/>
                <a:cs typeface="Dubai" panose="020B0503030403030204" pitchFamily="34" charset="-78"/>
              </a:rPr>
              <a:t> </a:t>
            </a:r>
            <a:r>
              <a:rPr lang="zh-CN" altLang="en-US" sz="2400" b="0" i="0" dirty="0">
                <a:solidFill>
                  <a:srgbClr val="333333"/>
                </a:solidFill>
                <a:effectLst/>
                <a:latin typeface="SourceHanSerifCN-Medium"/>
              </a:rPr>
              <a:t>在</a:t>
            </a:r>
            <a:r>
              <a:rPr lang="en-US" altLang="zh-CN" sz="2400" b="0" i="0" dirty="0">
                <a:solidFill>
                  <a:srgbClr val="333333"/>
                </a:solidFill>
                <a:effectLst/>
                <a:latin typeface="SourceHanSerifCN-Medium"/>
              </a:rPr>
              <a:t>2021</a:t>
            </a:r>
            <a:r>
              <a:rPr lang="zh-CN" altLang="en-US" sz="2400" b="0" i="0" dirty="0">
                <a:solidFill>
                  <a:srgbClr val="333333"/>
                </a:solidFill>
                <a:effectLst/>
                <a:latin typeface="SourceHanSerifCN-Medium"/>
              </a:rPr>
              <a:t>年</a:t>
            </a:r>
            <a:r>
              <a:rPr lang="en-US" altLang="zh-CN" sz="2400" b="0" i="0" dirty="0">
                <a:solidFill>
                  <a:srgbClr val="333333"/>
                </a:solidFill>
                <a:effectLst/>
                <a:latin typeface="SourceHanSerifCN-Medium"/>
              </a:rPr>
              <a:t>6</a:t>
            </a:r>
            <a:r>
              <a:rPr lang="zh-CN" altLang="en-US" sz="2400" b="0" i="0" dirty="0">
                <a:solidFill>
                  <a:srgbClr val="333333"/>
                </a:solidFill>
                <a:effectLst/>
                <a:latin typeface="SourceHanSerifCN-Medium"/>
              </a:rPr>
              <a:t>月</a:t>
            </a:r>
            <a:r>
              <a:rPr lang="en-US" altLang="zh-CN" sz="2400" b="0" i="0" dirty="0">
                <a:solidFill>
                  <a:srgbClr val="333333"/>
                </a:solidFill>
                <a:effectLst/>
                <a:latin typeface="SourceHanSerifCN-Medium"/>
              </a:rPr>
              <a:t>28</a:t>
            </a:r>
            <a:r>
              <a:rPr lang="zh-CN" altLang="en-US" sz="2400" b="0" i="0" dirty="0">
                <a:solidFill>
                  <a:srgbClr val="333333"/>
                </a:solidFill>
                <a:effectLst/>
                <a:latin typeface="SourceHanSerifCN-Medium"/>
              </a:rPr>
              <a:t>日举行的复旦大学</a:t>
            </a:r>
            <a:r>
              <a:rPr lang="en-US" altLang="zh-CN" sz="2400" b="0" i="0" dirty="0">
                <a:solidFill>
                  <a:srgbClr val="333333"/>
                </a:solidFill>
                <a:effectLst/>
                <a:latin typeface="SourceHanSerifCN-Medium"/>
              </a:rPr>
              <a:t>《</a:t>
            </a:r>
            <a:r>
              <a:rPr lang="zh-CN" altLang="en-US" sz="2400" b="0" i="0" dirty="0">
                <a:solidFill>
                  <a:srgbClr val="333333"/>
                </a:solidFill>
                <a:effectLst/>
                <a:latin typeface="SourceHanSerifCN-Medium"/>
              </a:rPr>
              <a:t>共产党宣言</a:t>
            </a:r>
            <a:r>
              <a:rPr lang="en-US" altLang="zh-CN" sz="2400" b="0" i="0" dirty="0">
                <a:solidFill>
                  <a:srgbClr val="333333"/>
                </a:solidFill>
                <a:effectLst/>
                <a:latin typeface="SourceHanSerifCN-Medium"/>
              </a:rPr>
              <a:t>》</a:t>
            </a:r>
            <a:r>
              <a:rPr lang="zh-CN" altLang="en-US" sz="2400" b="0" i="0" dirty="0">
                <a:solidFill>
                  <a:srgbClr val="333333"/>
                </a:solidFill>
                <a:effectLst/>
                <a:latin typeface="SourceHanSerifCN-Medium"/>
              </a:rPr>
              <a:t>展示馆“星火”党员志愿服务队学习习近平总书记回信精神座谈会中</a:t>
            </a:r>
            <a:r>
              <a:rPr lang="zh-CN" altLang="en-US" sz="2400" dirty="0"/>
              <a:t>，</a:t>
            </a:r>
            <a:r>
              <a:rPr lang="zh-CN" altLang="en-US" sz="2400" dirty="0">
                <a:solidFill>
                  <a:srgbClr val="FF0000"/>
                </a:solidFill>
              </a:rPr>
              <a:t>“</a:t>
            </a:r>
            <a:r>
              <a:rPr lang="zh-CN" altLang="en-US" sz="2400" b="0" i="0" dirty="0">
                <a:solidFill>
                  <a:srgbClr val="FF0000"/>
                </a:solidFill>
                <a:effectLst/>
                <a:latin typeface="SourceHanSerifCN-Medium"/>
              </a:rPr>
              <a:t>星火”党员志愿服务队队长、新闻学院博士生钱威丞</a:t>
            </a:r>
            <a:r>
              <a:rPr lang="zh-CN" altLang="en-US" sz="2400" b="0" i="0" dirty="0">
                <a:solidFill>
                  <a:srgbClr val="333333"/>
                </a:solidFill>
                <a:effectLst/>
                <a:latin typeface="SourceHanSerifCN-Medium"/>
              </a:rPr>
              <a:t>介绍了服务队的建设情况、目标定位和主要任务。“作为一支年轻的队伍，我们要走的路还很长。最紧要的就是加强人才培养的设计，完善青年马克思主义者的全链条培养。”面向未来，他表示服务队将在讲解服务上注重个性化，在能力锻炼上提升有效性，在成果产出上对标长效性。“我们一定会继续努力，牢记总书记嘱托，做到会讲、笃学、真信，真正厚植信仰，永远热血滚烫。”</a:t>
            </a:r>
            <a:endParaRPr lang="zh-CN" altLang="en-US" sz="2000" dirty="0">
              <a:solidFill>
                <a:srgbClr val="686769"/>
              </a:solidFill>
              <a:latin typeface="宋体" panose="02010600030101010101" pitchFamily="2" charset="-122"/>
              <a:ea typeface="宋体" panose="02010600030101010101" pitchFamily="2" charset="-122"/>
            </a:endParaRPr>
          </a:p>
        </p:txBody>
      </p:sp>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F52A679E-D623-447F-BC71-5F65E1780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23" y="2417923"/>
            <a:ext cx="4268954" cy="2836467"/>
          </a:xfrm>
          <a:prstGeom prst="rect">
            <a:avLst/>
          </a:prstGeom>
        </p:spPr>
      </p:pic>
      <p:pic>
        <p:nvPicPr>
          <p:cNvPr id="12" name="图片 7">
            <a:extLst>
              <a:ext uri="{FF2B5EF4-FFF2-40B4-BE49-F238E27FC236}">
                <a16:creationId xmlns:a16="http://schemas.microsoft.com/office/drawing/2014/main" id="{375B12DC-A6E7-4E5E-B71F-9F12B94267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021" y="1424677"/>
            <a:ext cx="4253112" cy="8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5DB396C0-CABC-4607-9DE4-EF2FFB995288}"/>
              </a:ext>
            </a:extLst>
          </p:cNvPr>
          <p:cNvSpPr txBox="1">
            <a:spLocks noChangeArrowheads="1"/>
          </p:cNvSpPr>
          <p:nvPr/>
        </p:nvSpPr>
        <p:spPr bwMode="auto">
          <a:xfrm>
            <a:off x="919497" y="1544738"/>
            <a:ext cx="3708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2800" dirty="0">
                <a:solidFill>
                  <a:srgbClr val="4F4D50"/>
                </a:solidFill>
                <a:ea typeface="苹方 特粗" panose="020B0800000000000000" pitchFamily="34" charset="-122"/>
              </a:rPr>
              <a:t>志愿队队长</a:t>
            </a:r>
            <a:r>
              <a:rPr lang="en-US" altLang="zh-CN" sz="2800" dirty="0">
                <a:solidFill>
                  <a:srgbClr val="4F4D50"/>
                </a:solidFill>
                <a:ea typeface="苹方 特粗" panose="020B0800000000000000" pitchFamily="34" charset="-122"/>
              </a:rPr>
              <a:t>——</a:t>
            </a:r>
            <a:r>
              <a:rPr lang="zh-CN" altLang="en-US" sz="2800" dirty="0">
                <a:solidFill>
                  <a:srgbClr val="4F4D50"/>
                </a:solidFill>
                <a:ea typeface="苹方 特粗" panose="020B0800000000000000" pitchFamily="34" charset="-122"/>
              </a:rPr>
              <a:t>钱威成</a:t>
            </a:r>
            <a:endParaRPr lang="en-US" altLang="zh-CN" sz="2800" dirty="0">
              <a:solidFill>
                <a:srgbClr val="4F4D50"/>
              </a:solidFill>
              <a:ea typeface="苹方 特粗" panose="020B0800000000000000" pitchFamily="34" charset="-122"/>
            </a:endParaRPr>
          </a:p>
        </p:txBody>
      </p:sp>
    </p:spTree>
    <p:extLst>
      <p:ext uri="{BB962C8B-B14F-4D97-AF65-F5344CB8AC3E}">
        <p14:creationId xmlns:p14="http://schemas.microsoft.com/office/powerpoint/2010/main" val="27031771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22"/>
                                        </p:tgtEl>
                                      </p:cBhvr>
                                    </p:animEffect>
                                    <p:animScale>
                                      <p:cBhvr>
                                        <p:cTn id="11" dur="1000" autoRev="1" fill="hold"/>
                                        <p:tgtEl>
                                          <p:spTgt spid="22"/>
                                        </p:tgtEl>
                                      </p:cBhvr>
                                      <p:by x="105000" y="105000"/>
                                    </p:animScale>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5040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b="1" dirty="0">
                <a:solidFill>
                  <a:srgbClr val="63170E"/>
                </a:solidFill>
                <a:latin typeface="微软雅黑" panose="020B0503020204020204" pitchFamily="34" charset="-122"/>
                <a:ea typeface="微软雅黑" panose="020B0503020204020204" pitchFamily="34" charset="-122"/>
              </a:rPr>
              <a:t>EDG</a:t>
            </a:r>
            <a:r>
              <a:rPr lang="zh-CN" altLang="en-US" sz="2400" b="1" dirty="0">
                <a:solidFill>
                  <a:srgbClr val="63170E"/>
                </a:solidFill>
                <a:latin typeface="微软雅黑" panose="020B0503020204020204" pitchFamily="34" charset="-122"/>
                <a:ea typeface="微软雅黑" panose="020B0503020204020204" pitchFamily="34" charset="-122"/>
              </a:rPr>
              <a:t>电子竞技俱乐部选手</a:t>
            </a:r>
            <a:r>
              <a:rPr lang="en-US" altLang="zh-CN" sz="2400" b="1" dirty="0">
                <a:solidFill>
                  <a:srgbClr val="63170E"/>
                </a:solidFill>
                <a:latin typeface="微软雅黑" panose="020B0503020204020204" pitchFamily="34" charset="-122"/>
                <a:ea typeface="微软雅黑" panose="020B0503020204020204" pitchFamily="34" charset="-122"/>
              </a:rPr>
              <a:t>——</a:t>
            </a:r>
            <a:r>
              <a:rPr lang="zh-CN" altLang="en-US" sz="2400" b="1" dirty="0">
                <a:solidFill>
                  <a:srgbClr val="63170E"/>
                </a:solidFill>
                <a:latin typeface="微软雅黑" panose="020B0503020204020204" pitchFamily="34" charset="-122"/>
                <a:ea typeface="微软雅黑" panose="020B0503020204020204" pitchFamily="34" charset="-122"/>
              </a:rPr>
              <a:t>明凯</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48128" y="2564904"/>
            <a:ext cx="4298950" cy="27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en-US" sz="1800" dirty="0">
                <a:effectLst/>
                <a:ea typeface="宋体" panose="02010600030101010101" pitchFamily="2" charset="-122"/>
                <a:cs typeface="Times New Roman" panose="02020603050405020304" pitchFamily="18" charset="0"/>
              </a:rPr>
              <a:t>明凯，</a:t>
            </a:r>
            <a:r>
              <a:rPr lang="en-US" altLang="zh-CN" sz="1800" dirty="0">
                <a:effectLst/>
                <a:ea typeface="宋体" panose="02010600030101010101" pitchFamily="2" charset="-122"/>
                <a:cs typeface="Times New Roman" panose="02020603050405020304" pitchFamily="18" charset="0"/>
              </a:rPr>
              <a:t>1993</a:t>
            </a:r>
            <a:r>
              <a:rPr lang="zh-CN" altLang="en-US" sz="1800" dirty="0">
                <a:effectLst/>
                <a:ea typeface="宋体" panose="02010600030101010101" pitchFamily="2" charset="-122"/>
                <a:cs typeface="Times New Roman" panose="02020603050405020304" pitchFamily="18" charset="0"/>
              </a:rPr>
              <a:t>年</a:t>
            </a:r>
            <a:r>
              <a:rPr lang="en-US" altLang="zh-CN" sz="1800" dirty="0">
                <a:effectLst/>
                <a:ea typeface="宋体" panose="02010600030101010101" pitchFamily="2" charset="-122"/>
                <a:cs typeface="Times New Roman" panose="02020603050405020304" pitchFamily="18" charset="0"/>
              </a:rPr>
              <a:t>7</a:t>
            </a:r>
            <a:r>
              <a:rPr lang="zh-CN" altLang="en-US" sz="1800" dirty="0">
                <a:effectLst/>
                <a:ea typeface="宋体" panose="02010600030101010101" pitchFamily="2" charset="-122"/>
                <a:cs typeface="Times New Roman" panose="02020603050405020304" pitchFamily="18" charset="0"/>
              </a:rPr>
              <a:t>月</a:t>
            </a:r>
            <a:r>
              <a:rPr lang="en-US" altLang="zh-CN" sz="1800" dirty="0">
                <a:effectLst/>
                <a:ea typeface="宋体" panose="02010600030101010101" pitchFamily="2" charset="-122"/>
                <a:cs typeface="Times New Roman" panose="02020603050405020304" pitchFamily="18" charset="0"/>
              </a:rPr>
              <a:t>25</a:t>
            </a:r>
            <a:r>
              <a:rPr lang="zh-CN" altLang="en-US" sz="1800" dirty="0">
                <a:effectLst/>
                <a:ea typeface="宋体" panose="02010600030101010101" pitchFamily="2" charset="-122"/>
                <a:cs typeface="Times New Roman" panose="02020603050405020304" pitchFamily="18" charset="0"/>
              </a:rPr>
              <a:t>日出生于湖北武汉，游戏</a:t>
            </a:r>
            <a:r>
              <a:rPr lang="en-US" altLang="zh-CN" sz="1800" dirty="0">
                <a:effectLst/>
                <a:ea typeface="宋体" panose="02010600030101010101" pitchFamily="2" charset="-122"/>
                <a:cs typeface="Times New Roman" panose="02020603050405020304" pitchFamily="18" charset="0"/>
              </a:rPr>
              <a:t>ID</a:t>
            </a:r>
            <a:r>
              <a:rPr lang="zh-CN" altLang="en-US" sz="1800" dirty="0">
                <a:effectLst/>
                <a:ea typeface="宋体" panose="02010600030101010101" pitchFamily="2" charset="-122"/>
                <a:cs typeface="Times New Roman" panose="02020603050405020304" pitchFamily="18" charset="0"/>
              </a:rPr>
              <a:t>：</a:t>
            </a:r>
            <a:r>
              <a:rPr lang="en-US" altLang="zh-CN" sz="1800" dirty="0" err="1">
                <a:effectLst/>
                <a:ea typeface="宋体" panose="02010600030101010101" pitchFamily="2" charset="-122"/>
                <a:cs typeface="Times New Roman" panose="02020603050405020304" pitchFamily="18" charset="0"/>
              </a:rPr>
              <a:t>Clearlove</a:t>
            </a:r>
            <a:r>
              <a:rPr lang="zh-CN" altLang="en-US" sz="1800" dirty="0">
                <a:effectLst/>
                <a:ea typeface="宋体" panose="02010600030101010101" pitchFamily="2" charset="-122"/>
                <a:cs typeface="Times New Roman" panose="02020603050405020304" pitchFamily="18" charset="0"/>
              </a:rPr>
              <a:t>，中国</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英雄联盟</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电子竞技职业选手，</a:t>
            </a:r>
            <a:r>
              <a:rPr lang="en-US" altLang="zh-CN" sz="1800" dirty="0">
                <a:effectLst/>
                <a:ea typeface="宋体" panose="02010600030101010101" pitchFamily="2" charset="-122"/>
                <a:cs typeface="Times New Roman" panose="02020603050405020304" pitchFamily="18" charset="0"/>
              </a:rPr>
              <a:t>EDG</a:t>
            </a:r>
            <a:r>
              <a:rPr lang="zh-CN" altLang="en-US" sz="1800" dirty="0">
                <a:effectLst/>
                <a:ea typeface="宋体" panose="02010600030101010101" pitchFamily="2" charset="-122"/>
                <a:cs typeface="Times New Roman" panose="02020603050405020304" pitchFamily="18" charset="0"/>
              </a:rPr>
              <a:t>战队打野。</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ea typeface="宋体" panose="02010600030101010101" pitchFamily="2" charset="-122"/>
                <a:cs typeface="Times New Roman" panose="02020603050405020304" pitchFamily="18" charset="0"/>
              </a:rPr>
              <a:t>2020</a:t>
            </a:r>
            <a:r>
              <a:rPr lang="zh-CN" altLang="en-US" dirty="0">
                <a:ea typeface="宋体" panose="02010600030101010101" pitchFamily="2" charset="-122"/>
                <a:cs typeface="Times New Roman" panose="02020603050405020304" pitchFamily="18" charset="0"/>
              </a:rPr>
              <a:t>年，</a:t>
            </a:r>
            <a:r>
              <a:rPr lang="zh-CN" altLang="en-US" sz="1800" dirty="0">
                <a:effectLst/>
                <a:ea typeface="宋体" panose="02010600030101010101" pitchFamily="2" charset="-122"/>
                <a:cs typeface="Times New Roman" panose="02020603050405020304" pitchFamily="18" charset="0"/>
              </a:rPr>
              <a:t>入选人民电竞</a:t>
            </a:r>
            <a:r>
              <a:rPr lang="en-US" altLang="zh-CN" sz="1800" dirty="0">
                <a:effectLst/>
                <a:ea typeface="宋体" panose="02010600030101010101" pitchFamily="2" charset="-122"/>
                <a:cs typeface="Times New Roman" panose="02020603050405020304" pitchFamily="18" charset="0"/>
              </a:rPr>
              <a:t>·</a:t>
            </a:r>
            <a:r>
              <a:rPr lang="zh-CN" altLang="en-US" sz="1800" dirty="0">
                <a:effectLst/>
                <a:ea typeface="宋体" panose="02010600030101010101" pitchFamily="2" charset="-122"/>
                <a:cs typeface="Times New Roman" panose="02020603050405020304" pitchFamily="18" charset="0"/>
              </a:rPr>
              <a:t>选手名人堂。</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800" dirty="0">
              <a:effectLst/>
              <a:ea typeface="宋体" panose="02010600030101010101" pitchFamily="2" charset="-122"/>
              <a:cs typeface="Times New Roman" panose="02020603050405020304" pitchFamily="18" charset="0"/>
            </a:endParaRPr>
          </a:p>
          <a:p>
            <a:pPr marL="171450" indent="-171450">
              <a:lnSpc>
                <a:spcPct val="150000"/>
              </a:lnSpc>
              <a:buFont typeface="Arial" panose="020B0604020202020204" pitchFamily="34" charset="0"/>
              <a:buChar char="•"/>
            </a:pP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3" name="图片 2">
            <a:extLst>
              <a:ext uri="{FF2B5EF4-FFF2-40B4-BE49-F238E27FC236}">
                <a16:creationId xmlns:a16="http://schemas.microsoft.com/office/drawing/2014/main" id="{A16D948A-B154-4407-9225-F9AC9A2A5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464" y="2156054"/>
            <a:ext cx="4672013" cy="2941828"/>
          </a:xfrm>
          <a:prstGeom prst="rect">
            <a:avLst/>
          </a:prstGeom>
        </p:spPr>
      </p:pic>
    </p:spTree>
    <p:extLst>
      <p:ext uri="{BB962C8B-B14F-4D97-AF65-F5344CB8AC3E}">
        <p14:creationId xmlns:p14="http://schemas.microsoft.com/office/powerpoint/2010/main" val="1939478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AEAA76-E146-4126-8EE2-711B5033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6">
            <a:extLst>
              <a:ext uri="{FF2B5EF4-FFF2-40B4-BE49-F238E27FC236}">
                <a16:creationId xmlns:a16="http://schemas.microsoft.com/office/drawing/2014/main" id="{6DDBAC18-ED52-48B1-A4C9-EE85F04A56FD}"/>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1508" name="TextBox 7">
            <a:extLst>
              <a:ext uri="{FF2B5EF4-FFF2-40B4-BE49-F238E27FC236}">
                <a16:creationId xmlns:a16="http://schemas.microsoft.com/office/drawing/2014/main" id="{F87CE8D3-901A-4652-AD53-18E26B700EC7}"/>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明凯入党</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797C1250-EEBB-482F-A4C2-DAA4CB46A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0325" y="3951323"/>
            <a:ext cx="1747837"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文本框 27">
            <a:extLst>
              <a:ext uri="{FF2B5EF4-FFF2-40B4-BE49-F238E27FC236}">
                <a16:creationId xmlns:a16="http://schemas.microsoft.com/office/drawing/2014/main" id="{4B2D7815-F405-4464-8690-216556253128}"/>
              </a:ext>
            </a:extLst>
          </p:cNvPr>
          <p:cNvSpPr txBox="1">
            <a:spLocks noChangeArrowheads="1"/>
          </p:cNvSpPr>
          <p:nvPr/>
        </p:nvSpPr>
        <p:spPr bwMode="auto">
          <a:xfrm>
            <a:off x="5735960" y="1157032"/>
            <a:ext cx="6246638" cy="463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lnSpc>
                <a:spcPct val="150000"/>
              </a:lnSpc>
            </a:pPr>
            <a:r>
              <a:rPr lang="en-US" altLang="zh-CN" sz="2000" b="0" i="0" dirty="0">
                <a:solidFill>
                  <a:srgbClr val="333333"/>
                </a:solidFill>
                <a:effectLst/>
                <a:latin typeface="宋体" panose="02010600030101010101" pitchFamily="2" charset="-122"/>
                <a:ea typeface="宋体" panose="02010600030101010101" pitchFamily="2" charset="-122"/>
              </a:rPr>
              <a:t>2021</a:t>
            </a:r>
            <a:r>
              <a:rPr lang="zh-CN" altLang="en-US" sz="2000" b="0" i="0" dirty="0">
                <a:solidFill>
                  <a:srgbClr val="333333"/>
                </a:solidFill>
                <a:effectLst/>
                <a:latin typeface="宋体" panose="02010600030101010101" pitchFamily="2" charset="-122"/>
                <a:ea typeface="宋体" panose="02010600030101010101" pitchFamily="2" charset="-122"/>
              </a:rPr>
              <a:t>年</a:t>
            </a:r>
            <a:r>
              <a:rPr lang="en-US" altLang="zh-CN" sz="2000" b="0" i="0" dirty="0">
                <a:solidFill>
                  <a:srgbClr val="333333"/>
                </a:solidFill>
                <a:effectLst/>
                <a:latin typeface="宋体" panose="02010600030101010101" pitchFamily="2" charset="-122"/>
                <a:ea typeface="宋体" panose="02010600030101010101" pitchFamily="2" charset="-122"/>
              </a:rPr>
              <a:t>11</a:t>
            </a:r>
            <a:r>
              <a:rPr lang="zh-CN" altLang="en-US" sz="2000" b="0" i="0" dirty="0">
                <a:solidFill>
                  <a:srgbClr val="333333"/>
                </a:solidFill>
                <a:effectLst/>
                <a:latin typeface="宋体" panose="02010600030101010101" pitchFamily="2" charset="-122"/>
                <a:ea typeface="宋体" panose="02010600030101010101" pitchFamily="2" charset="-122"/>
              </a:rPr>
              <a:t>月</a:t>
            </a:r>
            <a:r>
              <a:rPr lang="en-US" altLang="zh-CN" sz="2000" b="0" i="0" dirty="0">
                <a:solidFill>
                  <a:srgbClr val="333333"/>
                </a:solidFill>
                <a:effectLst/>
                <a:latin typeface="宋体" panose="02010600030101010101" pitchFamily="2" charset="-122"/>
                <a:ea typeface="宋体" panose="02010600030101010101" pitchFamily="2" charset="-122"/>
              </a:rPr>
              <a:t>23</a:t>
            </a:r>
            <a:r>
              <a:rPr lang="zh-CN" altLang="en-US" sz="2000" b="0" i="0" dirty="0">
                <a:solidFill>
                  <a:srgbClr val="333333"/>
                </a:solidFill>
                <a:effectLst/>
                <a:latin typeface="宋体" panose="02010600030101010101" pitchFamily="2" charset="-122"/>
                <a:ea typeface="宋体" panose="02010600030101010101" pitchFamily="2" charset="-122"/>
              </a:rPr>
              <a:t>日，</a:t>
            </a:r>
            <a:r>
              <a:rPr lang="en-US" altLang="zh-CN" sz="2000" b="0" i="0" dirty="0">
                <a:solidFill>
                  <a:srgbClr val="333333"/>
                </a:solidFill>
                <a:effectLst/>
                <a:latin typeface="宋体" panose="02010600030101010101" pitchFamily="2" charset="-122"/>
                <a:ea typeface="宋体" panose="02010600030101010101" pitchFamily="2" charset="-122"/>
              </a:rPr>
              <a:t>EDG</a:t>
            </a:r>
            <a:r>
              <a:rPr lang="zh-CN" altLang="en-US" sz="2000" b="0" i="0" dirty="0">
                <a:solidFill>
                  <a:srgbClr val="333333"/>
                </a:solidFill>
                <a:effectLst/>
                <a:latin typeface="宋体" panose="02010600030101010101" pitchFamily="2" charset="-122"/>
                <a:ea typeface="宋体" panose="02010600030101010101" pitchFamily="2" charset="-122"/>
              </a:rPr>
              <a:t>建队元老，</a:t>
            </a:r>
            <a:r>
              <a:rPr lang="en-US" altLang="zh-CN" sz="2000" b="0" i="0" dirty="0">
                <a:solidFill>
                  <a:srgbClr val="333333"/>
                </a:solidFill>
                <a:effectLst/>
                <a:latin typeface="宋体" panose="02010600030101010101" pitchFamily="2" charset="-122"/>
                <a:ea typeface="宋体" panose="02010600030101010101" pitchFamily="2" charset="-122"/>
              </a:rPr>
              <a:t>LPL</a:t>
            </a:r>
            <a:r>
              <a:rPr lang="zh-CN" altLang="en-US" sz="2000" b="0" i="0" dirty="0">
                <a:solidFill>
                  <a:srgbClr val="333333"/>
                </a:solidFill>
                <a:effectLst/>
                <a:latin typeface="宋体" panose="02010600030101010101" pitchFamily="2" charset="-122"/>
                <a:ea typeface="宋体" panose="02010600030101010101" pitchFamily="2" charset="-122"/>
              </a:rPr>
              <a:t>编号</a:t>
            </a:r>
            <a:r>
              <a:rPr lang="en-US" altLang="zh-CN" sz="2000" b="0" i="0" dirty="0">
                <a:solidFill>
                  <a:srgbClr val="333333"/>
                </a:solidFill>
                <a:effectLst/>
                <a:latin typeface="宋体" panose="02010600030101010101" pitchFamily="2" charset="-122"/>
                <a:ea typeface="宋体" panose="02010600030101010101" pitchFamily="2" charset="-122"/>
              </a:rPr>
              <a:t>001</a:t>
            </a:r>
            <a:r>
              <a:rPr lang="zh-CN" altLang="en-US" sz="2000" b="0" i="0" dirty="0">
                <a:solidFill>
                  <a:srgbClr val="333333"/>
                </a:solidFill>
                <a:effectLst/>
                <a:latin typeface="宋体" panose="02010600030101010101" pitchFamily="2" charset="-122"/>
                <a:ea typeface="宋体" panose="02010600030101010101" pitchFamily="2" charset="-122"/>
              </a:rPr>
              <a:t>的选手明凯于闵行华漕智慧前湾庄严宣誓，宣布入党！</a:t>
            </a:r>
          </a:p>
          <a:p>
            <a:pPr indent="457200">
              <a:lnSpc>
                <a:spcPct val="150000"/>
              </a:lnSpc>
            </a:pPr>
            <a:r>
              <a:rPr lang="zh-CN" altLang="en-US" sz="2000" b="0" i="0" dirty="0">
                <a:solidFill>
                  <a:srgbClr val="333333"/>
                </a:solidFill>
                <a:effectLst/>
                <a:latin typeface="宋体" panose="02010600030101010101" pitchFamily="2" charset="-122"/>
                <a:ea typeface="宋体" panose="02010600030101010101" pitchFamily="2" charset="-122"/>
              </a:rPr>
              <a:t>在入党志愿书中，明凯写到：因为我是武汉人，在去年疫情期间武汉封城的那段时间，我也留在了家乡。当时，看到全国各地纷纷支援武汉，尤其是医生中的共产党员始终冲在第一线，他们的所作所为深深感动了我，还有火神山和雷神山的快速建设，当时都是进行现场直播的，给了我们普通群众莫大的希望和信心。经历过武汉疫情，也更加坚定了我入党的决心，让我无比坚定地想成为一名中国共产党党员！</a:t>
            </a:r>
          </a:p>
        </p:txBody>
      </p:sp>
      <p:pic>
        <p:nvPicPr>
          <p:cNvPr id="17" name="图片 6">
            <a:extLst>
              <a:ext uri="{FF2B5EF4-FFF2-40B4-BE49-F238E27FC236}">
                <a16:creationId xmlns:a16="http://schemas.microsoft.com/office/drawing/2014/main" id="{0F46493F-F0BC-47E9-9C88-3CE85075F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0085" y="5710238"/>
            <a:ext cx="10525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CE6FFD21-F241-4AFB-9F37-E1B018553C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25" y="1744330"/>
            <a:ext cx="5059758" cy="3369339"/>
          </a:xfrm>
          <a:prstGeom prst="rect">
            <a:avLst/>
          </a:prstGeom>
        </p:spPr>
      </p:pic>
    </p:spTree>
    <p:extLst>
      <p:ext uri="{BB962C8B-B14F-4D97-AF65-F5344CB8AC3E}">
        <p14:creationId xmlns:p14="http://schemas.microsoft.com/office/powerpoint/2010/main" val="266947382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26" presetClass="emph" presetSubtype="0" repeatCount="indefinite" fill="hold" nodeType="afterEffect">
                                  <p:stCondLst>
                                    <p:cond delay="0"/>
                                  </p:stCondLst>
                                  <p:childTnLst>
                                    <p:animEffect transition="out" filter="fade">
                                      <p:cBhvr>
                                        <p:cTn id="10" dur="2000" tmFilter="0, 0; .2, .5; .8, .5; 1, 0"/>
                                        <p:tgtEl>
                                          <p:spTgt spid="22"/>
                                        </p:tgtEl>
                                      </p:cBhvr>
                                    </p:animEffect>
                                    <p:animScale>
                                      <p:cBhvr>
                                        <p:cTn id="11" dur="100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dirty="0">
                <a:solidFill>
                  <a:srgbClr val="D1BE95"/>
                </a:solidFill>
                <a:latin typeface="苹方 特粗" panose="020B0800000000000000" pitchFamily="34" charset="-122"/>
                <a:ea typeface="苹方 特粗" panose="020B0800000000000000" pitchFamily="34" charset="-122"/>
              </a:rPr>
              <a:t>第一部分</a:t>
            </a:r>
            <a:endParaRPr lang="en-US" altLang="zh-CN" sz="4400" dirty="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6743700" y="3549650"/>
            <a:ext cx="4176836" cy="646331"/>
          </a:xfrm>
          <a:prstGeom prst="rect">
            <a:avLst/>
          </a:prstGeom>
          <a:noFill/>
        </p:spPr>
        <p:txBody>
          <a:bodyPr wrap="square">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改革开放先锋人物</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9">
            <a:extLst>
              <a:ext uri="{FF2B5EF4-FFF2-40B4-BE49-F238E27FC236}">
                <a16:creationId xmlns:a16="http://schemas.microsoft.com/office/drawing/2014/main" id="{85F8E059-F846-4258-BECA-760238826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0700"/>
            <a:ext cx="1219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F544B88-FD85-4ADA-99BE-9897DA80F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B1A88EA9-0239-4B2F-8E55-3DFC7DFCE7DA}"/>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6629" name="TextBox 7">
            <a:extLst>
              <a:ext uri="{FF2B5EF4-FFF2-40B4-BE49-F238E27FC236}">
                <a16:creationId xmlns:a16="http://schemas.microsoft.com/office/drawing/2014/main" id="{DF00632D-18A9-47CB-9DB6-A2D0B26DC080}"/>
              </a:ext>
            </a:extLst>
          </p:cNvPr>
          <p:cNvSpPr txBox="1">
            <a:spLocks noChangeArrowheads="1"/>
          </p:cNvSpPr>
          <p:nvPr/>
        </p:nvSpPr>
        <p:spPr bwMode="auto">
          <a:xfrm>
            <a:off x="479425" y="476250"/>
            <a:ext cx="2880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6630" name="图片 2">
            <a:extLst>
              <a:ext uri="{FF2B5EF4-FFF2-40B4-BE49-F238E27FC236}">
                <a16:creationId xmlns:a16="http://schemas.microsoft.com/office/drawing/2014/main" id="{25DA1B3A-B80D-4278-80E7-E7657E4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67" y="1117600"/>
            <a:ext cx="3132041"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F10772A-2D47-4EAF-A96F-AB7087F41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50" y="825024"/>
            <a:ext cx="8429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图片 13">
            <a:extLst>
              <a:ext uri="{FF2B5EF4-FFF2-40B4-BE49-F238E27FC236}">
                <a16:creationId xmlns:a16="http://schemas.microsoft.com/office/drawing/2014/main" id="{1BC9FA81-E4CF-49AB-A005-2573A1902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137" y="1103621"/>
            <a:ext cx="3132042" cy="384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27663529-789E-4625-BF2F-DE1DAEA7E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937" y="773827"/>
            <a:ext cx="8429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7">
            <a:extLst>
              <a:ext uri="{FF2B5EF4-FFF2-40B4-BE49-F238E27FC236}">
                <a16:creationId xmlns:a16="http://schemas.microsoft.com/office/drawing/2014/main" id="{D0EAECDD-B1B5-4BF6-B921-507D45D43D55}"/>
              </a:ext>
            </a:extLst>
          </p:cNvPr>
          <p:cNvSpPr txBox="1"/>
          <p:nvPr/>
        </p:nvSpPr>
        <p:spPr>
          <a:xfrm>
            <a:off x="1873885" y="4766255"/>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青年时期习近平</a:t>
            </a:r>
            <a:endParaRPr lang="en-US" altLang="zh-CN" sz="1050" dirty="0">
              <a:solidFill>
                <a:srgbClr val="853528"/>
              </a:solidFill>
              <a:latin typeface="苹方 特粗" pitchFamily="34" charset="-122"/>
              <a:ea typeface="苹方 特粗" pitchFamily="34" charset="-122"/>
            </a:endParaRPr>
          </a:p>
        </p:txBody>
      </p:sp>
      <p:sp>
        <p:nvSpPr>
          <p:cNvPr id="19" name="TextBox 7">
            <a:extLst>
              <a:ext uri="{FF2B5EF4-FFF2-40B4-BE49-F238E27FC236}">
                <a16:creationId xmlns:a16="http://schemas.microsoft.com/office/drawing/2014/main" id="{57A43E1C-279C-4B9C-B5CE-71B4C47892F3}"/>
              </a:ext>
            </a:extLst>
          </p:cNvPr>
          <p:cNvSpPr txBox="1"/>
          <p:nvPr/>
        </p:nvSpPr>
        <p:spPr>
          <a:xfrm>
            <a:off x="4591677" y="2140347"/>
            <a:ext cx="3044851" cy="707886"/>
          </a:xfrm>
          <a:prstGeom prst="rect">
            <a:avLst/>
          </a:prstGeom>
          <a:noFill/>
        </p:spPr>
        <p:txBody>
          <a:bodyPr wrap="square">
            <a:spAutoFit/>
          </a:bodyPr>
          <a:lstStyle/>
          <a:p>
            <a:pPr>
              <a:defRPr/>
            </a:pPr>
            <a:r>
              <a:rPr lang="zh-CN" altLang="en-US" sz="2000" dirty="0">
                <a:solidFill>
                  <a:srgbClr val="853528"/>
                </a:solidFill>
                <a:latin typeface="苹方 特粗" pitchFamily="34" charset="-122"/>
                <a:ea typeface="苹方 特粗" pitchFamily="34" charset="-122"/>
              </a:rPr>
              <a:t>青年时期的习近平经历了怎样的蜕变、成长？</a:t>
            </a:r>
            <a:endParaRPr lang="en-US" altLang="zh-CN" sz="2000" dirty="0">
              <a:solidFill>
                <a:srgbClr val="853528"/>
              </a:solidFill>
              <a:latin typeface="苹方 特粗" pitchFamily="34" charset="-122"/>
              <a:ea typeface="苹方 特粗" pitchFamily="34" charset="-122"/>
            </a:endParaRPr>
          </a:p>
        </p:txBody>
      </p:sp>
      <p:sp>
        <p:nvSpPr>
          <p:cNvPr id="21" name="TextBox 7">
            <a:extLst>
              <a:ext uri="{FF2B5EF4-FFF2-40B4-BE49-F238E27FC236}">
                <a16:creationId xmlns:a16="http://schemas.microsoft.com/office/drawing/2014/main" id="{7C259B24-0928-41EF-B4F1-14603A4682FF}"/>
              </a:ext>
            </a:extLst>
          </p:cNvPr>
          <p:cNvSpPr txBox="1"/>
          <p:nvPr/>
        </p:nvSpPr>
        <p:spPr>
          <a:xfrm>
            <a:off x="9030145" y="4706938"/>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当下习近平</a:t>
            </a:r>
            <a:endParaRPr lang="en-US" altLang="zh-CN" sz="1050" dirty="0">
              <a:solidFill>
                <a:srgbClr val="853528"/>
              </a:solidFill>
              <a:latin typeface="苹方 特粗" pitchFamily="34" charset="-122"/>
              <a:ea typeface="苹方 特粗" pitchFamily="34" charset="-122"/>
            </a:endParaRPr>
          </a:p>
        </p:txBody>
      </p:sp>
      <p:pic>
        <p:nvPicPr>
          <p:cNvPr id="3" name="图片 2">
            <a:extLst>
              <a:ext uri="{FF2B5EF4-FFF2-40B4-BE49-F238E27FC236}">
                <a16:creationId xmlns:a16="http://schemas.microsoft.com/office/drawing/2014/main" id="{6DE1E62A-68AF-4E74-8189-75B16F865773}"/>
              </a:ext>
            </a:extLst>
          </p:cNvPr>
          <p:cNvPicPr>
            <a:picLocks noChangeAspect="1"/>
          </p:cNvPicPr>
          <p:nvPr/>
        </p:nvPicPr>
        <p:blipFill rotWithShape="1">
          <a:blip r:embed="rId7">
            <a:extLst>
              <a:ext uri="{28A0092B-C50C-407E-A947-70E740481C1C}">
                <a14:useLocalDpi xmlns:a14="http://schemas.microsoft.com/office/drawing/2010/main" val="0"/>
              </a:ext>
            </a:extLst>
          </a:blip>
          <a:srcRect l="11081" r="18637"/>
          <a:stretch/>
        </p:blipFill>
        <p:spPr>
          <a:xfrm>
            <a:off x="1343472" y="1332493"/>
            <a:ext cx="2347466" cy="3111500"/>
          </a:xfrm>
          <a:prstGeom prst="rect">
            <a:avLst/>
          </a:prstGeom>
        </p:spPr>
      </p:pic>
      <p:pic>
        <p:nvPicPr>
          <p:cNvPr id="7" name="图片 6">
            <a:extLst>
              <a:ext uri="{FF2B5EF4-FFF2-40B4-BE49-F238E27FC236}">
                <a16:creationId xmlns:a16="http://schemas.microsoft.com/office/drawing/2014/main" id="{CD5138C3-B810-4527-9324-D69C0DB0B63D}"/>
              </a:ext>
            </a:extLst>
          </p:cNvPr>
          <p:cNvPicPr>
            <a:picLocks noChangeAspect="1"/>
          </p:cNvPicPr>
          <p:nvPr/>
        </p:nvPicPr>
        <p:blipFill rotWithShape="1">
          <a:blip r:embed="rId8">
            <a:extLst>
              <a:ext uri="{28A0092B-C50C-407E-A947-70E740481C1C}">
                <a14:useLocalDpi xmlns:a14="http://schemas.microsoft.com/office/drawing/2010/main" val="0"/>
              </a:ext>
            </a:extLst>
          </a:blip>
          <a:srcRect l="18032" r="25132"/>
          <a:stretch/>
        </p:blipFill>
        <p:spPr>
          <a:xfrm>
            <a:off x="8184232" y="1283729"/>
            <a:ext cx="2377702" cy="3141787"/>
          </a:xfrm>
          <a:prstGeom prst="rect">
            <a:avLst/>
          </a:prstGeom>
        </p:spPr>
      </p:pic>
      <p:sp>
        <p:nvSpPr>
          <p:cNvPr id="25" name="TextBox 7">
            <a:extLst>
              <a:ext uri="{FF2B5EF4-FFF2-40B4-BE49-F238E27FC236}">
                <a16:creationId xmlns:a16="http://schemas.microsoft.com/office/drawing/2014/main" id="{857B40FE-5C4F-4023-AC61-E322F57D50C8}"/>
              </a:ext>
            </a:extLst>
          </p:cNvPr>
          <p:cNvSpPr txBox="1"/>
          <p:nvPr/>
        </p:nvSpPr>
        <p:spPr>
          <a:xfrm>
            <a:off x="4591884" y="3797662"/>
            <a:ext cx="3044851" cy="646331"/>
          </a:xfrm>
          <a:prstGeom prst="rect">
            <a:avLst/>
          </a:prstGeom>
          <a:noFill/>
        </p:spPr>
        <p:txBody>
          <a:bodyPr wrap="square">
            <a:spAutoFit/>
          </a:bodyPr>
          <a:lstStyle/>
          <a:p>
            <a:pPr>
              <a:defRPr/>
            </a:pPr>
            <a:r>
              <a:rPr lang="zh-CN" altLang="en-US" dirty="0">
                <a:solidFill>
                  <a:srgbClr val="853528"/>
                </a:solidFill>
                <a:latin typeface="苹方 特粗" pitchFamily="34" charset="-122"/>
                <a:ea typeface="苹方 特粗" pitchFamily="34" charset="-122"/>
              </a:rPr>
              <a:t>从</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习近平的七年知青岁月</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中可见一斑</a:t>
            </a:r>
            <a:endParaRPr lang="en-US" altLang="zh-CN" dirty="0">
              <a:solidFill>
                <a:srgbClr val="853528"/>
              </a:solidFill>
              <a:latin typeface="苹方 特粗" pitchFamily="34" charset="-122"/>
              <a:ea typeface="苹方 特粗"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nodeType="afterGroup">
                            <p:stCondLst>
                              <p:cond delay="1500"/>
                            </p:stCondLst>
                            <p:childTnLst>
                              <p:par>
                                <p:cTn id="18" presetID="26" presetClass="emph" presetSubtype="0" repeatCount="indefinite" fill="hold" nodeType="afterEffect">
                                  <p:stCondLst>
                                    <p:cond delay="0"/>
                                  </p:stCondLst>
                                  <p:childTnLst>
                                    <p:animEffect transition="out" filter="fade">
                                      <p:cBhvr>
                                        <p:cTn id="19" dur="2000" tmFilter="0, 0; .2, .5; .8, .5; 1, 0"/>
                                        <p:tgtEl>
                                          <p:spTgt spid="4"/>
                                        </p:tgtEl>
                                      </p:cBhvr>
                                    </p:animEffect>
                                    <p:animScale>
                                      <p:cBhvr>
                                        <p:cTn id="20" dur="1000" autoRev="1" fill="hold"/>
                                        <p:tgtEl>
                                          <p:spTgt spid="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45" y="1900238"/>
            <a:ext cx="9728494" cy="433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618870" y="2200935"/>
            <a:ext cx="6840759" cy="3577903"/>
          </a:xfrm>
          <a:prstGeom prst="rect">
            <a:avLst/>
          </a:prstGeom>
          <a:noFill/>
        </p:spPr>
        <p:txBody>
          <a:bodyPr wrap="square">
            <a:spAutoFit/>
          </a:bodyPr>
          <a:lstStyle/>
          <a:p>
            <a:pPr indent="457200">
              <a:lnSpc>
                <a:spcPct val="150000"/>
              </a:lnSpc>
              <a:defRPr/>
            </a:pPr>
            <a:r>
              <a:rPr lang="zh-CN" altLang="zh-CN" dirty="0"/>
              <a:t>提到习主席的知青岁月，我们也许会认为，当年的他，自始至终都是那样又红又专，意志坚定。事实上，曾经的习总书记，也和我们一样只是个普通人：他也曾因为起不来床而误了早工，气得大队长脸色发青；他也曾计划逃回北京，逃出陕北。然而，杰出人物之所以杰出，往往不是天生强大，而是后天要强。不同于马克思一般可遇不可求的早年立壮志，习总书记之所以成为如今我们景仰的人物，正是因为他克服了这些问题，成就了伟大的事业。习总书记的经历，对我们有深刻的教育意义。</a:t>
            </a:r>
          </a:p>
          <a:p>
            <a:pPr>
              <a:defRPr/>
            </a:pPr>
            <a:endParaRPr lang="en-US" altLang="zh-CN" sz="1050" dirty="0">
              <a:solidFill>
                <a:srgbClr val="4F4D50"/>
              </a:solidFill>
              <a:latin typeface="苹方 特粗" pitchFamily="34" charset="-122"/>
              <a:ea typeface="苹方 特粗" pitchFamily="34" charset="-122"/>
            </a:endParaRPr>
          </a:p>
        </p:txBody>
      </p:sp>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E33E0C0B-A891-40AF-9D54-93BB1B56D63C}"/>
              </a:ext>
            </a:extLst>
          </p:cNvPr>
          <p:cNvPicPr>
            <a:picLocks noChangeAspect="1"/>
          </p:cNvPicPr>
          <p:nvPr/>
        </p:nvPicPr>
        <p:blipFill rotWithShape="1">
          <a:blip r:embed="rId8">
            <a:extLst>
              <a:ext uri="{28A0092B-C50C-407E-A947-70E740481C1C}">
                <a14:useLocalDpi xmlns:a14="http://schemas.microsoft.com/office/drawing/2010/main" val="0"/>
              </a:ext>
            </a:extLst>
          </a:blip>
          <a:srcRect l="12992" r="24042" b="4611"/>
          <a:stretch/>
        </p:blipFill>
        <p:spPr>
          <a:xfrm>
            <a:off x="7705532" y="742371"/>
            <a:ext cx="3567016" cy="5033922"/>
          </a:xfrm>
          <a:prstGeom prst="rect">
            <a:avLst/>
          </a:prstGeom>
        </p:spPr>
      </p:pic>
    </p:spTree>
    <p:extLst>
      <p:ext uri="{BB962C8B-B14F-4D97-AF65-F5344CB8AC3E}">
        <p14:creationId xmlns:p14="http://schemas.microsoft.com/office/powerpoint/2010/main" val="7888442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6">
            <a:extLst>
              <a:ext uri="{FF2B5EF4-FFF2-40B4-BE49-F238E27FC236}">
                <a16:creationId xmlns:a16="http://schemas.microsoft.com/office/drawing/2014/main" id="{76505178-C653-448B-B51F-C9ACF9438D7C}"/>
              </a:ext>
            </a:extLst>
          </p:cNvPr>
          <p:cNvGrpSpPr/>
          <p:nvPr/>
        </p:nvGrpSpPr>
        <p:grpSpPr>
          <a:xfrm>
            <a:off x="1646604" y="2346245"/>
            <a:ext cx="1916917" cy="1150088"/>
            <a:chOff x="1682471" y="2755189"/>
            <a:chExt cx="1916917" cy="1150088"/>
          </a:xfrm>
        </p:grpSpPr>
        <p:sp>
          <p:nvSpPr>
            <p:cNvPr id="108" name="文本框 107">
              <a:extLst>
                <a:ext uri="{FF2B5EF4-FFF2-40B4-BE49-F238E27FC236}">
                  <a16:creationId xmlns:a16="http://schemas.microsoft.com/office/drawing/2014/main" id="{BE8A80DA-05AF-46D5-8E6A-D3F43BD6C855}"/>
                </a:ext>
              </a:extLst>
            </p:cNvPr>
            <p:cNvSpPr txBox="1"/>
            <p:nvPr/>
          </p:nvSpPr>
          <p:spPr>
            <a:xfrm>
              <a:off x="1904099" y="3568092"/>
              <a:ext cx="1473661" cy="337185"/>
            </a:xfrm>
            <a:prstGeom prst="rect">
              <a:avLst/>
            </a:prstGeom>
            <a:noFill/>
          </p:spPr>
          <p:txBody>
            <a:bodyPr wrap="square" rtlCol="0">
              <a:spAutoFit/>
            </a:bodyPr>
            <a:lstStyle/>
            <a:p>
              <a:pPr algn="ctr"/>
              <a:endParaRPr lang="en-US" sz="1600" i="1" dirty="0">
                <a:solidFill>
                  <a:srgbClr val="C00000"/>
                </a:solidFill>
                <a:latin typeface="DFGothic-EB" panose="02010609010101010101" pitchFamily="1" charset="-128"/>
                <a:ea typeface="DFGothic-EB" panose="02010609010101010101" pitchFamily="1" charset="-128"/>
              </a:endParaRPr>
            </a:p>
          </p:txBody>
        </p:sp>
        <p:sp>
          <p:nvSpPr>
            <p:cNvPr id="109" name="Rectangle 23">
              <a:extLst>
                <a:ext uri="{FF2B5EF4-FFF2-40B4-BE49-F238E27FC236}">
                  <a16:creationId xmlns:a16="http://schemas.microsoft.com/office/drawing/2014/main" id="{2108BFD4-D7A2-4DCD-B847-00C560936221}"/>
                </a:ext>
              </a:extLst>
            </p:cNvPr>
            <p:cNvSpPr/>
            <p:nvPr/>
          </p:nvSpPr>
          <p:spPr>
            <a:xfrm>
              <a:off x="1682471" y="2755189"/>
              <a:ext cx="1916917" cy="294005"/>
            </a:xfrm>
            <a:prstGeom prst="rect">
              <a:avLst/>
            </a:prstGeom>
          </p:spPr>
          <p:txBody>
            <a:bodyPr wrap="square">
              <a:spAutoFit/>
            </a:bodyPr>
            <a:lstStyle/>
            <a:p>
              <a:pPr algn="ctr">
                <a:lnSpc>
                  <a:spcPct val="120000"/>
                </a:lnSpc>
              </a:pPr>
              <a:endParaRPr lang="zh-CN" altLang="en-US" sz="1100" dirty="0">
                <a:latin typeface="+mn-ea"/>
              </a:endParaRPr>
            </a:p>
          </p:txBody>
        </p:sp>
      </p:grpSp>
      <p:grpSp>
        <p:nvGrpSpPr>
          <p:cNvPr id="110" name="组合 109">
            <a:extLst>
              <a:ext uri="{FF2B5EF4-FFF2-40B4-BE49-F238E27FC236}">
                <a16:creationId xmlns:a16="http://schemas.microsoft.com/office/drawing/2014/main" id="{2B98719F-6329-4BF7-B905-47CCE7334730}"/>
              </a:ext>
            </a:extLst>
          </p:cNvPr>
          <p:cNvGrpSpPr/>
          <p:nvPr/>
        </p:nvGrpSpPr>
        <p:grpSpPr>
          <a:xfrm>
            <a:off x="713275" y="2161888"/>
            <a:ext cx="1916917" cy="2472150"/>
            <a:chOff x="219467" y="2577818"/>
            <a:chExt cx="1916917" cy="2472150"/>
          </a:xfrm>
        </p:grpSpPr>
        <p:sp>
          <p:nvSpPr>
            <p:cNvPr id="111" name="Rectangle 23">
              <a:extLst>
                <a:ext uri="{FF2B5EF4-FFF2-40B4-BE49-F238E27FC236}">
                  <a16:creationId xmlns:a16="http://schemas.microsoft.com/office/drawing/2014/main" id="{658FDB37-EB4C-43D9-8381-BDADEAE3BD3D}"/>
                </a:ext>
              </a:extLst>
            </p:cNvPr>
            <p:cNvSpPr/>
            <p:nvPr/>
          </p:nvSpPr>
          <p:spPr>
            <a:xfrm>
              <a:off x="219467" y="4553398"/>
              <a:ext cx="1916917" cy="496570"/>
            </a:xfrm>
            <a:prstGeom prst="rect">
              <a:avLst/>
            </a:prstGeom>
          </p:spPr>
          <p:txBody>
            <a:bodyPr wrap="square">
              <a:spAutoFit/>
            </a:bodyPr>
            <a:lstStyle/>
            <a:p>
              <a:pPr algn="ctr">
                <a:lnSpc>
                  <a:spcPct val="120000"/>
                </a:lnSpc>
              </a:pPr>
              <a:r>
                <a:rPr lang="zh-CN" altLang="en-US" sz="1100" dirty="0">
                  <a:latin typeface="+mn-ea"/>
                </a:rPr>
                <a:t>从北京出发到梁家河后队做知青</a:t>
              </a:r>
              <a:endParaRPr lang="en-US" altLang="zh-CN" sz="1100" dirty="0">
                <a:latin typeface="+mn-ea"/>
              </a:endParaRPr>
            </a:p>
          </p:txBody>
        </p:sp>
        <p:grpSp>
          <p:nvGrpSpPr>
            <p:cNvPr id="112" name="组合 111">
              <a:extLst>
                <a:ext uri="{FF2B5EF4-FFF2-40B4-BE49-F238E27FC236}">
                  <a16:creationId xmlns:a16="http://schemas.microsoft.com/office/drawing/2014/main" id="{47A2F33F-7398-42A1-ADFD-7C0D62A74660}"/>
                </a:ext>
              </a:extLst>
            </p:cNvPr>
            <p:cNvGrpSpPr/>
            <p:nvPr/>
          </p:nvGrpSpPr>
          <p:grpSpPr>
            <a:xfrm>
              <a:off x="1178752" y="2577818"/>
              <a:ext cx="186307" cy="1440000"/>
              <a:chOff x="1390779" y="2577818"/>
              <a:chExt cx="186307" cy="1440000"/>
            </a:xfrm>
          </p:grpSpPr>
          <p:cxnSp>
            <p:nvCxnSpPr>
              <p:cNvPr id="114" name="直接连接符 113">
                <a:extLst>
                  <a:ext uri="{FF2B5EF4-FFF2-40B4-BE49-F238E27FC236}">
                    <a16:creationId xmlns:a16="http://schemas.microsoft.com/office/drawing/2014/main" id="{0FFA568E-606A-450F-B0F3-442ED85B8F23}"/>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5" name="等腰三角形 114">
                <a:extLst>
                  <a:ext uri="{FF2B5EF4-FFF2-40B4-BE49-F238E27FC236}">
                    <a16:creationId xmlns:a16="http://schemas.microsoft.com/office/drawing/2014/main" id="{22DEB5A5-4411-48EA-989B-C60B788969A1}"/>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文本框 112">
              <a:extLst>
                <a:ext uri="{FF2B5EF4-FFF2-40B4-BE49-F238E27FC236}">
                  <a16:creationId xmlns:a16="http://schemas.microsoft.com/office/drawing/2014/main" id="{B1E4DFE1-11D0-4CF6-8E19-88973D485649}"/>
                </a:ext>
              </a:extLst>
            </p:cNvPr>
            <p:cNvSpPr txBox="1"/>
            <p:nvPr/>
          </p:nvSpPr>
          <p:spPr>
            <a:xfrm>
              <a:off x="535075" y="4065474"/>
              <a:ext cx="1473661" cy="337185"/>
            </a:xfrm>
            <a:prstGeom prst="rect">
              <a:avLst/>
            </a:prstGeom>
            <a:noFill/>
          </p:spPr>
          <p:txBody>
            <a:bodyPr wrap="square" rtlCol="0">
              <a:spAutoFit/>
            </a:bodyPr>
            <a:lstStyle/>
            <a:p>
              <a:pPr algn="ctr"/>
              <a:r>
                <a:rPr lang="en-US" altLang="zh-CN" sz="1600" i="1" dirty="0">
                  <a:solidFill>
                    <a:srgbClr val="C00000"/>
                  </a:solidFill>
                  <a:latin typeface="DFGothic-EB" panose="02010609010101010101" pitchFamily="1" charset="-128"/>
                  <a:ea typeface="DFGothic-EB" panose="02010609010101010101" pitchFamily="1" charset="-128"/>
                </a:rPr>
                <a:t>1969.1</a:t>
              </a:r>
            </a:p>
          </p:txBody>
        </p:sp>
      </p:grpSp>
      <p:grpSp>
        <p:nvGrpSpPr>
          <p:cNvPr id="116" name="组合 115">
            <a:extLst>
              <a:ext uri="{FF2B5EF4-FFF2-40B4-BE49-F238E27FC236}">
                <a16:creationId xmlns:a16="http://schemas.microsoft.com/office/drawing/2014/main" id="{ADA8246A-926D-4B1E-B8A7-641BE6049BB7}"/>
              </a:ext>
            </a:extLst>
          </p:cNvPr>
          <p:cNvGrpSpPr/>
          <p:nvPr/>
        </p:nvGrpSpPr>
        <p:grpSpPr>
          <a:xfrm>
            <a:off x="2479047" y="2475150"/>
            <a:ext cx="1916917" cy="2574182"/>
            <a:chOff x="1598016" y="2868854"/>
            <a:chExt cx="1916917" cy="2574182"/>
          </a:xfrm>
        </p:grpSpPr>
        <p:grpSp>
          <p:nvGrpSpPr>
            <p:cNvPr id="117" name="组合 116">
              <a:extLst>
                <a:ext uri="{FF2B5EF4-FFF2-40B4-BE49-F238E27FC236}">
                  <a16:creationId xmlns:a16="http://schemas.microsoft.com/office/drawing/2014/main" id="{260DF050-0D48-4312-8682-C9886785B6B3}"/>
                </a:ext>
              </a:extLst>
            </p:cNvPr>
            <p:cNvGrpSpPr/>
            <p:nvPr/>
          </p:nvGrpSpPr>
          <p:grpSpPr>
            <a:xfrm flipV="1">
              <a:off x="2547776" y="4003036"/>
              <a:ext cx="186307" cy="1440000"/>
              <a:chOff x="1390779" y="2577818"/>
              <a:chExt cx="186307" cy="1440000"/>
            </a:xfrm>
          </p:grpSpPr>
          <p:cxnSp>
            <p:nvCxnSpPr>
              <p:cNvPr id="120" name="直接连接符 119">
                <a:extLst>
                  <a:ext uri="{FF2B5EF4-FFF2-40B4-BE49-F238E27FC236}">
                    <a16:creationId xmlns:a16="http://schemas.microsoft.com/office/drawing/2014/main" id="{F28561B0-CC4B-4B19-A0FD-DEA42A71ABFF}"/>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1" name="等腰三角形 120">
                <a:extLst>
                  <a:ext uri="{FF2B5EF4-FFF2-40B4-BE49-F238E27FC236}">
                    <a16:creationId xmlns:a16="http://schemas.microsoft.com/office/drawing/2014/main" id="{71890C26-2900-4F85-B506-522A046ACCEF}"/>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文本框 117">
              <a:extLst>
                <a:ext uri="{FF2B5EF4-FFF2-40B4-BE49-F238E27FC236}">
                  <a16:creationId xmlns:a16="http://schemas.microsoft.com/office/drawing/2014/main" id="{1B7A4DE3-2D45-4EE8-8446-9725B75C1314}"/>
                </a:ext>
              </a:extLst>
            </p:cNvPr>
            <p:cNvSpPr txBox="1"/>
            <p:nvPr/>
          </p:nvSpPr>
          <p:spPr>
            <a:xfrm>
              <a:off x="1904099"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1972</a:t>
              </a:r>
              <a:r>
                <a:rPr lang="zh-CN" altLang="en-US" sz="1600" i="1" dirty="0">
                  <a:solidFill>
                    <a:srgbClr val="C00000"/>
                  </a:solidFill>
                  <a:latin typeface="DFGothic-EB" panose="02010609010101010101" pitchFamily="1" charset="-128"/>
                  <a:ea typeface="宋体" panose="02010600030101010101" pitchFamily="2" charset="-122"/>
                </a:rPr>
                <a:t>年秋</a:t>
              </a:r>
            </a:p>
          </p:txBody>
        </p:sp>
        <p:sp>
          <p:nvSpPr>
            <p:cNvPr id="119" name="Rectangle 23">
              <a:extLst>
                <a:ext uri="{FF2B5EF4-FFF2-40B4-BE49-F238E27FC236}">
                  <a16:creationId xmlns:a16="http://schemas.microsoft.com/office/drawing/2014/main" id="{1A3B1E28-B661-46A1-B5AC-10BD7CA9B33A}"/>
                </a:ext>
              </a:extLst>
            </p:cNvPr>
            <p:cNvSpPr/>
            <p:nvPr/>
          </p:nvSpPr>
          <p:spPr>
            <a:xfrm>
              <a:off x="1598016" y="2868854"/>
              <a:ext cx="1916917" cy="699135"/>
            </a:xfrm>
            <a:prstGeom prst="rect">
              <a:avLst/>
            </a:prstGeom>
          </p:spPr>
          <p:txBody>
            <a:bodyPr wrap="square">
              <a:spAutoFit/>
            </a:bodyPr>
            <a:lstStyle/>
            <a:p>
              <a:pPr algn="ctr">
                <a:lnSpc>
                  <a:spcPct val="120000"/>
                </a:lnSpc>
              </a:pPr>
              <a:r>
                <a:rPr lang="en-US" altLang="zh-CN" sz="1100" dirty="0">
                  <a:latin typeface="+mn-ea"/>
                </a:rPr>
                <a:t>1972</a:t>
              </a:r>
              <a:r>
                <a:rPr lang="zh-CN" altLang="en-US" sz="1100" dirty="0">
                  <a:latin typeface="+mn-ea"/>
                </a:rPr>
                <a:t>年秋，习近平在几次提交入团申请书后在梁家河入团</a:t>
              </a:r>
            </a:p>
          </p:txBody>
        </p:sp>
      </p:grpSp>
      <p:grpSp>
        <p:nvGrpSpPr>
          <p:cNvPr id="122" name="组合 121">
            <a:extLst>
              <a:ext uri="{FF2B5EF4-FFF2-40B4-BE49-F238E27FC236}">
                <a16:creationId xmlns:a16="http://schemas.microsoft.com/office/drawing/2014/main" id="{4E8C987D-DBE4-4C78-907F-C62692DE002A}"/>
              </a:ext>
            </a:extLst>
          </p:cNvPr>
          <p:cNvGrpSpPr/>
          <p:nvPr/>
        </p:nvGrpSpPr>
        <p:grpSpPr>
          <a:xfrm>
            <a:off x="6617956" y="2121884"/>
            <a:ext cx="1916917" cy="2519139"/>
            <a:chOff x="313447" y="2530829"/>
            <a:chExt cx="1916917" cy="2519139"/>
          </a:xfrm>
        </p:grpSpPr>
        <p:sp>
          <p:nvSpPr>
            <p:cNvPr id="123" name="Rectangle 23">
              <a:extLst>
                <a:ext uri="{FF2B5EF4-FFF2-40B4-BE49-F238E27FC236}">
                  <a16:creationId xmlns:a16="http://schemas.microsoft.com/office/drawing/2014/main" id="{2242F9A7-F6E2-4945-983B-754FC6DF79B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成功入党，同期，换届担任梁家河大队党支部书记</a:t>
              </a:r>
            </a:p>
          </p:txBody>
        </p:sp>
        <p:grpSp>
          <p:nvGrpSpPr>
            <p:cNvPr id="124" name="组合 123">
              <a:extLst>
                <a:ext uri="{FF2B5EF4-FFF2-40B4-BE49-F238E27FC236}">
                  <a16:creationId xmlns:a16="http://schemas.microsoft.com/office/drawing/2014/main" id="{08615265-42EC-4AA5-8B66-9B58D1F2E436}"/>
                </a:ext>
              </a:extLst>
            </p:cNvPr>
            <p:cNvGrpSpPr/>
            <p:nvPr/>
          </p:nvGrpSpPr>
          <p:grpSpPr>
            <a:xfrm>
              <a:off x="1178753" y="2530829"/>
              <a:ext cx="186307" cy="1486989"/>
              <a:chOff x="1390780" y="2530829"/>
              <a:chExt cx="186307" cy="1486989"/>
            </a:xfrm>
          </p:grpSpPr>
          <p:cxnSp>
            <p:nvCxnSpPr>
              <p:cNvPr id="126" name="直接连接符 125">
                <a:extLst>
                  <a:ext uri="{FF2B5EF4-FFF2-40B4-BE49-F238E27FC236}">
                    <a16:creationId xmlns:a16="http://schemas.microsoft.com/office/drawing/2014/main" id="{073518F0-33B3-4595-9047-A0A8B68E2FB9}"/>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等腰三角形 126">
                <a:extLst>
                  <a:ext uri="{FF2B5EF4-FFF2-40B4-BE49-F238E27FC236}">
                    <a16:creationId xmlns:a16="http://schemas.microsoft.com/office/drawing/2014/main" id="{28163C38-73AF-4A79-B453-E918D79C8379}"/>
                  </a:ext>
                </a:extLst>
              </p:cNvPr>
              <p:cNvSpPr>
                <a:spLocks noChangeAspect="1"/>
              </p:cNvSpPr>
              <p:nvPr/>
            </p:nvSpPr>
            <p:spPr>
              <a:xfrm rot="5400000">
                <a:off x="1375933" y="254567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extLst>
                <a:ext uri="{FF2B5EF4-FFF2-40B4-BE49-F238E27FC236}">
                  <a16:creationId xmlns:a16="http://schemas.microsoft.com/office/drawing/2014/main" id="{234698DF-371F-45AC-BE07-0DB34421B11A}"/>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a:t>
              </a:r>
            </a:p>
          </p:txBody>
        </p:sp>
      </p:grpSp>
      <p:grpSp>
        <p:nvGrpSpPr>
          <p:cNvPr id="128" name="组合 127">
            <a:extLst>
              <a:ext uri="{FF2B5EF4-FFF2-40B4-BE49-F238E27FC236}">
                <a16:creationId xmlns:a16="http://schemas.microsoft.com/office/drawing/2014/main" id="{9BAC1C8B-F171-48E7-A86A-9762863C8475}"/>
              </a:ext>
            </a:extLst>
          </p:cNvPr>
          <p:cNvGrpSpPr/>
          <p:nvPr/>
        </p:nvGrpSpPr>
        <p:grpSpPr>
          <a:xfrm>
            <a:off x="8129235" y="2800904"/>
            <a:ext cx="1916917" cy="2280177"/>
            <a:chOff x="1589126" y="3162859"/>
            <a:chExt cx="1916917" cy="2280177"/>
          </a:xfrm>
        </p:grpSpPr>
        <p:grpSp>
          <p:nvGrpSpPr>
            <p:cNvPr id="129" name="组合 128">
              <a:extLst>
                <a:ext uri="{FF2B5EF4-FFF2-40B4-BE49-F238E27FC236}">
                  <a16:creationId xmlns:a16="http://schemas.microsoft.com/office/drawing/2014/main" id="{3C67CC27-2739-41A2-9517-85F364088E3B}"/>
                </a:ext>
              </a:extLst>
            </p:cNvPr>
            <p:cNvGrpSpPr/>
            <p:nvPr/>
          </p:nvGrpSpPr>
          <p:grpSpPr>
            <a:xfrm flipV="1">
              <a:off x="2547776" y="4003036"/>
              <a:ext cx="186307" cy="1440000"/>
              <a:chOff x="1390779" y="2577818"/>
              <a:chExt cx="186307" cy="1440000"/>
            </a:xfrm>
          </p:grpSpPr>
          <p:cxnSp>
            <p:nvCxnSpPr>
              <p:cNvPr id="132" name="直接连接符 131">
                <a:extLst>
                  <a:ext uri="{FF2B5EF4-FFF2-40B4-BE49-F238E27FC236}">
                    <a16:creationId xmlns:a16="http://schemas.microsoft.com/office/drawing/2014/main" id="{DB5F5F91-4E3B-4464-9BB6-85BCA8BAF9E4}"/>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等腰三角形 132">
                <a:extLst>
                  <a:ext uri="{FF2B5EF4-FFF2-40B4-BE49-F238E27FC236}">
                    <a16:creationId xmlns:a16="http://schemas.microsoft.com/office/drawing/2014/main" id="{96C9DE9F-ADA0-4115-A5FF-61FC9AE86A19}"/>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文本框 129">
              <a:extLst>
                <a:ext uri="{FF2B5EF4-FFF2-40B4-BE49-F238E27FC236}">
                  <a16:creationId xmlns:a16="http://schemas.microsoft.com/office/drawing/2014/main" id="{7DD822F3-B6F5-4727-96E1-35534A106368}"/>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1974.12</a:t>
              </a:r>
            </a:p>
          </p:txBody>
        </p:sp>
        <p:sp>
          <p:nvSpPr>
            <p:cNvPr id="131" name="Rectangle 23">
              <a:extLst>
                <a:ext uri="{FF2B5EF4-FFF2-40B4-BE49-F238E27FC236}">
                  <a16:creationId xmlns:a16="http://schemas.microsoft.com/office/drawing/2014/main" id="{32CC2511-E20B-4525-860A-F59720FFB155}"/>
                </a:ext>
              </a:extLst>
            </p:cNvPr>
            <p:cNvSpPr/>
            <p:nvPr/>
          </p:nvSpPr>
          <p:spPr>
            <a:xfrm>
              <a:off x="1589126" y="3162859"/>
              <a:ext cx="1916917" cy="294005"/>
            </a:xfrm>
            <a:prstGeom prst="rect">
              <a:avLst/>
            </a:prstGeom>
          </p:spPr>
          <p:txBody>
            <a:bodyPr wrap="square">
              <a:spAutoFit/>
            </a:bodyPr>
            <a:lstStyle/>
            <a:p>
              <a:pPr algn="ctr">
                <a:lnSpc>
                  <a:spcPct val="120000"/>
                </a:lnSpc>
              </a:pPr>
              <a:r>
                <a:rPr lang="zh-CN" altLang="en-US" sz="1100" dirty="0">
                  <a:latin typeface="+mn-ea"/>
                </a:rPr>
                <a:t>赴川学习办沼气</a:t>
              </a:r>
            </a:p>
          </p:txBody>
        </p:sp>
      </p:grpSp>
      <p:grpSp>
        <p:nvGrpSpPr>
          <p:cNvPr id="134" name="组合 133">
            <a:extLst>
              <a:ext uri="{FF2B5EF4-FFF2-40B4-BE49-F238E27FC236}">
                <a16:creationId xmlns:a16="http://schemas.microsoft.com/office/drawing/2014/main" id="{0E17F150-200E-4123-A530-3EA64974A104}"/>
              </a:ext>
            </a:extLst>
          </p:cNvPr>
          <p:cNvGrpSpPr/>
          <p:nvPr/>
        </p:nvGrpSpPr>
        <p:grpSpPr>
          <a:xfrm>
            <a:off x="9683059" y="2200623"/>
            <a:ext cx="1916917" cy="2269585"/>
            <a:chOff x="313447" y="2577818"/>
            <a:chExt cx="1916917" cy="2269585"/>
          </a:xfrm>
        </p:grpSpPr>
        <p:sp>
          <p:nvSpPr>
            <p:cNvPr id="135" name="Rectangle 23">
              <a:extLst>
                <a:ext uri="{FF2B5EF4-FFF2-40B4-BE49-F238E27FC236}">
                  <a16:creationId xmlns:a16="http://schemas.microsoft.com/office/drawing/2014/main" id="{59DEB7EB-03E3-45B2-B62B-035D31EFF164}"/>
                </a:ext>
              </a:extLst>
            </p:cNvPr>
            <p:cNvSpPr/>
            <p:nvPr/>
          </p:nvSpPr>
          <p:spPr>
            <a:xfrm>
              <a:off x="313447" y="4553398"/>
              <a:ext cx="1916917" cy="294005"/>
            </a:xfrm>
            <a:prstGeom prst="rect">
              <a:avLst/>
            </a:prstGeom>
          </p:spPr>
          <p:txBody>
            <a:bodyPr wrap="square">
              <a:spAutoFit/>
            </a:bodyPr>
            <a:lstStyle/>
            <a:p>
              <a:pPr algn="ctr">
                <a:lnSpc>
                  <a:spcPct val="120000"/>
                </a:lnSpc>
              </a:pPr>
              <a:r>
                <a:rPr lang="zh-CN" altLang="en-US" sz="1100" dirty="0">
                  <a:latin typeface="+mn-ea"/>
                </a:rPr>
                <a:t>离开梁家河到清华大学求学</a:t>
              </a:r>
            </a:p>
          </p:txBody>
        </p:sp>
        <p:grpSp>
          <p:nvGrpSpPr>
            <p:cNvPr id="136" name="组合 135">
              <a:extLst>
                <a:ext uri="{FF2B5EF4-FFF2-40B4-BE49-F238E27FC236}">
                  <a16:creationId xmlns:a16="http://schemas.microsoft.com/office/drawing/2014/main" id="{9A2BC34E-D580-465D-9CBA-AD350E5042BC}"/>
                </a:ext>
              </a:extLst>
            </p:cNvPr>
            <p:cNvGrpSpPr/>
            <p:nvPr/>
          </p:nvGrpSpPr>
          <p:grpSpPr>
            <a:xfrm>
              <a:off x="1178752" y="2577818"/>
              <a:ext cx="186307" cy="1440000"/>
              <a:chOff x="1390779" y="2577818"/>
              <a:chExt cx="186307" cy="1440000"/>
            </a:xfrm>
          </p:grpSpPr>
          <p:cxnSp>
            <p:nvCxnSpPr>
              <p:cNvPr id="138" name="直接连接符 137">
                <a:extLst>
                  <a:ext uri="{FF2B5EF4-FFF2-40B4-BE49-F238E27FC236}">
                    <a16:creationId xmlns:a16="http://schemas.microsoft.com/office/drawing/2014/main" id="{D1D87532-1D50-4765-BF09-AA9BF93959C5}"/>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9" name="等腰三角形 138">
                <a:extLst>
                  <a:ext uri="{FF2B5EF4-FFF2-40B4-BE49-F238E27FC236}">
                    <a16:creationId xmlns:a16="http://schemas.microsoft.com/office/drawing/2014/main" id="{344EEC45-100B-4808-8851-586A84523AB2}"/>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36">
              <a:extLst>
                <a:ext uri="{FF2B5EF4-FFF2-40B4-BE49-F238E27FC236}">
                  <a16:creationId xmlns:a16="http://schemas.microsoft.com/office/drawing/2014/main" id="{66999805-75E3-495C-8AA1-F02886E04EAC}"/>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1975.10</a:t>
              </a:r>
            </a:p>
          </p:txBody>
        </p:sp>
      </p:grpSp>
      <p:sp>
        <p:nvSpPr>
          <p:cNvPr id="140" name="矩形 139">
            <a:extLst>
              <a:ext uri="{FF2B5EF4-FFF2-40B4-BE49-F238E27FC236}">
                <a16:creationId xmlns:a16="http://schemas.microsoft.com/office/drawing/2014/main" id="{D5285E57-4BF1-4CA9-BEFC-688B827B6632}"/>
              </a:ext>
            </a:extLst>
          </p:cNvPr>
          <p:cNvSpPr/>
          <p:nvPr/>
        </p:nvSpPr>
        <p:spPr>
          <a:xfrm>
            <a:off x="726753" y="908046"/>
            <a:ext cx="2139950" cy="1261110"/>
          </a:xfrm>
          <a:prstGeom prst="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76ED5F2-48DA-4566-88E2-967CE34A77B7}"/>
              </a:ext>
            </a:extLst>
          </p:cNvPr>
          <p:cNvSpPr/>
          <p:nvPr/>
        </p:nvSpPr>
        <p:spPr>
          <a:xfrm>
            <a:off x="9485943" y="915031"/>
            <a:ext cx="2245360" cy="1292860"/>
          </a:xfrm>
          <a:prstGeom prst="rect">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271F5AB-B4C9-463B-91D1-3899E9CD42D1}"/>
              </a:ext>
            </a:extLst>
          </p:cNvPr>
          <p:cNvSpPr/>
          <p:nvPr/>
        </p:nvSpPr>
        <p:spPr>
          <a:xfrm>
            <a:off x="2269168" y="5034276"/>
            <a:ext cx="2337435" cy="1402080"/>
          </a:xfrm>
          <a:prstGeom prst="rect">
            <a:avLst/>
          </a:prstGeom>
          <a:blipFill rotWithShape="1">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0630BAA-BDB2-439E-A144-7303B7743AB7}"/>
              </a:ext>
            </a:extLst>
          </p:cNvPr>
          <p:cNvSpPr/>
          <p:nvPr/>
        </p:nvSpPr>
        <p:spPr>
          <a:xfrm>
            <a:off x="6370633" y="908046"/>
            <a:ext cx="2224405" cy="1306830"/>
          </a:xfrm>
          <a:prstGeom prst="rect">
            <a:avLst/>
          </a:prstGeom>
          <a:blipFill rotWithShape="1">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4" name="图片 143">
            <a:extLst>
              <a:ext uri="{FF2B5EF4-FFF2-40B4-BE49-F238E27FC236}">
                <a16:creationId xmlns:a16="http://schemas.microsoft.com/office/drawing/2014/main" id="{B9063373-8131-4791-B084-F7B1C05230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95573" y="5026021"/>
            <a:ext cx="2583815" cy="1410335"/>
          </a:xfrm>
          <a:prstGeom prst="rect">
            <a:avLst/>
          </a:prstGeom>
        </p:spPr>
      </p:pic>
      <p:grpSp>
        <p:nvGrpSpPr>
          <p:cNvPr id="145" name="组合 144">
            <a:extLst>
              <a:ext uri="{FF2B5EF4-FFF2-40B4-BE49-F238E27FC236}">
                <a16:creationId xmlns:a16="http://schemas.microsoft.com/office/drawing/2014/main" id="{C9E86C8F-4D61-475A-A040-8ED3EB5BB9B2}"/>
              </a:ext>
            </a:extLst>
          </p:cNvPr>
          <p:cNvGrpSpPr/>
          <p:nvPr/>
        </p:nvGrpSpPr>
        <p:grpSpPr>
          <a:xfrm>
            <a:off x="4173841" y="3641289"/>
            <a:ext cx="1916917" cy="992749"/>
            <a:chOff x="313447" y="4057219"/>
            <a:chExt cx="1916917" cy="992749"/>
          </a:xfrm>
        </p:grpSpPr>
        <p:sp>
          <p:nvSpPr>
            <p:cNvPr id="146" name="Rectangle 23">
              <a:extLst>
                <a:ext uri="{FF2B5EF4-FFF2-40B4-BE49-F238E27FC236}">
                  <a16:creationId xmlns:a16="http://schemas.microsoft.com/office/drawing/2014/main" id="{93312443-E911-4D45-B16B-9A1E6B43DAC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调到贾家坪公社的赵家河村主持社教工作</a:t>
              </a:r>
            </a:p>
          </p:txBody>
        </p:sp>
        <p:sp>
          <p:nvSpPr>
            <p:cNvPr id="147" name="文本框 146">
              <a:extLst>
                <a:ext uri="{FF2B5EF4-FFF2-40B4-BE49-F238E27FC236}">
                  <a16:creationId xmlns:a16="http://schemas.microsoft.com/office/drawing/2014/main" id="{49C651C7-35CA-4B8B-AD23-EB8F8E651C02}"/>
                </a:ext>
              </a:extLst>
            </p:cNvPr>
            <p:cNvSpPr txBox="1"/>
            <p:nvPr/>
          </p:nvSpPr>
          <p:spPr>
            <a:xfrm>
              <a:off x="534440" y="4057219"/>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1973.3</a:t>
              </a:r>
            </a:p>
          </p:txBody>
        </p:sp>
      </p:grpSp>
      <p:grpSp>
        <p:nvGrpSpPr>
          <p:cNvPr id="148" name="组合 147">
            <a:extLst>
              <a:ext uri="{FF2B5EF4-FFF2-40B4-BE49-F238E27FC236}">
                <a16:creationId xmlns:a16="http://schemas.microsoft.com/office/drawing/2014/main" id="{D750006E-3531-4701-BFD3-0D36371D7C24}"/>
              </a:ext>
            </a:extLst>
          </p:cNvPr>
          <p:cNvGrpSpPr/>
          <p:nvPr/>
        </p:nvGrpSpPr>
        <p:grpSpPr>
          <a:xfrm>
            <a:off x="5473030" y="2865039"/>
            <a:ext cx="1916917" cy="744323"/>
            <a:chOff x="1505306" y="3160954"/>
            <a:chExt cx="1916917" cy="744323"/>
          </a:xfrm>
        </p:grpSpPr>
        <p:sp>
          <p:nvSpPr>
            <p:cNvPr id="149" name="文本框 148">
              <a:extLst>
                <a:ext uri="{FF2B5EF4-FFF2-40B4-BE49-F238E27FC236}">
                  <a16:creationId xmlns:a16="http://schemas.microsoft.com/office/drawing/2014/main" id="{2FEDDC97-6BC5-445C-B8EF-21555CAAA12D}"/>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1973.7</a:t>
              </a:r>
            </a:p>
          </p:txBody>
        </p:sp>
        <p:sp>
          <p:nvSpPr>
            <p:cNvPr id="150" name="Rectangle 23">
              <a:extLst>
                <a:ext uri="{FF2B5EF4-FFF2-40B4-BE49-F238E27FC236}">
                  <a16:creationId xmlns:a16="http://schemas.microsoft.com/office/drawing/2014/main" id="{70286057-C454-4F14-95BA-C763D4D7E110}"/>
                </a:ext>
              </a:extLst>
            </p:cNvPr>
            <p:cNvSpPr/>
            <p:nvPr/>
          </p:nvSpPr>
          <p:spPr>
            <a:xfrm>
              <a:off x="1505306" y="3160954"/>
              <a:ext cx="1916917" cy="294005"/>
            </a:xfrm>
            <a:prstGeom prst="rect">
              <a:avLst/>
            </a:prstGeom>
          </p:spPr>
          <p:txBody>
            <a:bodyPr wrap="square">
              <a:spAutoFit/>
            </a:bodyPr>
            <a:lstStyle/>
            <a:p>
              <a:pPr algn="ctr">
                <a:lnSpc>
                  <a:spcPct val="120000"/>
                </a:lnSpc>
              </a:pPr>
              <a:r>
                <a:rPr lang="zh-CN" altLang="en-US" sz="1100" dirty="0">
                  <a:latin typeface="+mn-ea"/>
                </a:rPr>
                <a:t>回到梁家河</a:t>
              </a:r>
            </a:p>
          </p:txBody>
        </p:sp>
      </p:grpSp>
      <p:cxnSp>
        <p:nvCxnSpPr>
          <p:cNvPr id="151" name="直接连接符 150">
            <a:extLst>
              <a:ext uri="{FF2B5EF4-FFF2-40B4-BE49-F238E27FC236}">
                <a16:creationId xmlns:a16="http://schemas.microsoft.com/office/drawing/2014/main" id="{AAF0413E-C68B-453C-88AB-130792AD0E8D}"/>
              </a:ext>
            </a:extLst>
          </p:cNvPr>
          <p:cNvCxnSpPr/>
          <p:nvPr/>
        </p:nvCxnSpPr>
        <p:spPr>
          <a:xfrm>
            <a:off x="0" y="3605236"/>
            <a:ext cx="12060000" cy="0"/>
          </a:xfrm>
          <a:prstGeom prst="line">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4487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50288" y="1789595"/>
            <a:ext cx="4298950" cy="336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七年艰苦的知青生活，是对青年的身体和心灵的双重磨砺。</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历史不能重复，伟人不可复制，但伟大的精神却能穿越时空，给人以面对艰险的信心、勇气和力量，给人以永恒的启发和滋养</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我们青年人能够从总书记身上学到以下</a:t>
            </a:r>
            <a:r>
              <a:rPr lang="zh-CN" altLang="en-US" sz="1800" dirty="0">
                <a:effectLst/>
                <a:ea typeface="宋体" panose="02010600030101010101" pitchFamily="2" charset="-122"/>
                <a:cs typeface="Times New Roman" panose="02020603050405020304" pitchFamily="18" charset="0"/>
              </a:rPr>
              <a:t>优良品质</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19" name="图片 18">
            <a:extLst>
              <a:ext uri="{FF2B5EF4-FFF2-40B4-BE49-F238E27FC236}">
                <a16:creationId xmlns:a16="http://schemas.microsoft.com/office/drawing/2014/main" id="{E2D3A98F-188E-4460-8D3C-B8B3B83EDFAC}"/>
              </a:ext>
            </a:extLst>
          </p:cNvPr>
          <p:cNvPicPr>
            <a:picLocks noChangeAspect="1"/>
          </p:cNvPicPr>
          <p:nvPr>
            <p:custDataLst>
              <p:tags r:id="rId1"/>
            </p:custDataLst>
          </p:nvPr>
        </p:nvPicPr>
        <p:blipFill>
          <a:blip r:embed="rId7"/>
          <a:srcRect t="175" b="175"/>
          <a:stretch>
            <a:fillRect/>
          </a:stretch>
        </p:blipFill>
        <p:spPr>
          <a:xfrm>
            <a:off x="1428750" y="2201546"/>
            <a:ext cx="4442953" cy="3332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800" y="788988"/>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095"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1861102" y="2598116"/>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在动乱年代保持高度学习热情的可贵品质</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593091" y="3952828"/>
            <a:ext cx="35702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dirty="0"/>
              <a:t>尽管劳动之余时间短暂，对那薄薄的《共产党宣言》，总书记还要对比不同的译本进行思考和辨析；深夜里，为凑近煤油灯看书，总书记熏得脸黑鼻头黑，嗓眼满是烟灰</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4" name="文本框 27">
            <a:extLst>
              <a:ext uri="{FF2B5EF4-FFF2-40B4-BE49-F238E27FC236}">
                <a16:creationId xmlns:a16="http://schemas.microsoft.com/office/drawing/2014/main" id="{9501E33A-145A-4F47-9BD0-79548AB0A69A}"/>
              </a:ext>
            </a:extLst>
          </p:cNvPr>
          <p:cNvSpPr txBox="1">
            <a:spLocks noChangeArrowheads="1"/>
          </p:cNvSpPr>
          <p:nvPr/>
        </p:nvSpPr>
        <p:spPr bwMode="auto">
          <a:xfrm>
            <a:off x="4005655" y="3961411"/>
            <a:ext cx="384952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习总书记回忆知青岁月时提到了“过四关”：让人全身红包，瘙痒难忍的跳蚤关，从精米细面跌落到粗粮糠团的饮食关，从不谙农事到整日劳作的劳动关，从天真学生到陕北群众一份子的思想关。一关关难挨，一关关劝退多少人，总书记却很快住得惯吃得香，思想行动不滑坡</a:t>
            </a:r>
            <a:r>
              <a:rPr lang="zh-CN" altLang="en-US" sz="1800" dirty="0">
                <a:effectLst/>
                <a:ea typeface="宋体" panose="02010600030101010101" pitchFamily="2" charset="-122"/>
                <a:cs typeface="Times New Roman" panose="02020603050405020304" pitchFamily="18" charset="0"/>
              </a:rPr>
              <a:t>。</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6" name="文本框 27">
            <a:extLst>
              <a:ext uri="{FF2B5EF4-FFF2-40B4-BE49-F238E27FC236}">
                <a16:creationId xmlns:a16="http://schemas.microsoft.com/office/drawing/2014/main" id="{99942FF2-75FB-46CA-8840-DF4DD2DBBE50}"/>
              </a:ext>
            </a:extLst>
          </p:cNvPr>
          <p:cNvSpPr txBox="1">
            <a:spLocks noChangeArrowheads="1"/>
          </p:cNvSpPr>
          <p:nvPr/>
        </p:nvSpPr>
        <p:spPr bwMode="auto">
          <a:xfrm>
            <a:off x="7880023" y="3970539"/>
            <a:ext cx="366836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当年的总书记，话不多，办实事多。陕北燃料短缺，身为村支书的习近平便赶往四川学习修建沼气池。他到一地看一地，亲自下池观察请教，学到了适用于陕北的沼气修建方法；为了便利群众的生活，习近平为村里安置了铁业社、缝纫社、代销店等副业，带领村民打坝，用奖励给他的摩托车为村里换回磨面机与拖拉机。</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16" name="TextBox 7">
            <a:extLst>
              <a:ext uri="{FF2B5EF4-FFF2-40B4-BE49-F238E27FC236}">
                <a16:creationId xmlns:a16="http://schemas.microsoft.com/office/drawing/2014/main" id="{EBA8D0C6-60B0-4752-A154-C6B320E3B38A}"/>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F49795-C217-4208-A10A-7FC63303F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125538"/>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225CAF66-0718-4C66-972A-DF2D80552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204"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7">
            <a:extLst>
              <a:ext uri="{FF2B5EF4-FFF2-40B4-BE49-F238E27FC236}">
                <a16:creationId xmlns:a16="http://schemas.microsoft.com/office/drawing/2014/main" id="{D3D4F7DA-6245-419F-939F-A9585CA95664}"/>
              </a:ext>
            </a:extLst>
          </p:cNvPr>
          <p:cNvSpPr txBox="1">
            <a:spLocks noChangeArrowheads="1"/>
          </p:cNvSpPr>
          <p:nvPr/>
        </p:nvSpPr>
        <p:spPr bwMode="auto">
          <a:xfrm>
            <a:off x="5151882" y="2736615"/>
            <a:ext cx="1557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不向困难低头的自强精神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0" name="TextBox 7">
            <a:extLst>
              <a:ext uri="{FF2B5EF4-FFF2-40B4-BE49-F238E27FC236}">
                <a16:creationId xmlns:a16="http://schemas.microsoft.com/office/drawing/2014/main" id="{E637E83E-366A-4938-9EFC-1B618D16992C}"/>
              </a:ext>
            </a:extLst>
          </p:cNvPr>
          <p:cNvSpPr txBox="1">
            <a:spLocks noChangeArrowheads="1"/>
          </p:cNvSpPr>
          <p:nvPr/>
        </p:nvSpPr>
        <p:spPr bwMode="auto">
          <a:xfrm>
            <a:off x="8686833" y="2615592"/>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求真务实，为人民服务的精神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9" presetClass="emph" presetSubtype="0" nodeType="afterEffect">
                                  <p:stCondLst>
                                    <p:cond delay="0"/>
                                  </p:stCondLst>
                                  <p:childTnLst>
                                    <p:set>
                                      <p:cBhvr>
                                        <p:cTn id="10" dur="indefinite"/>
                                        <p:tgtEl>
                                          <p:spTgt spid="28"/>
                                        </p:tgtEl>
                                        <p:attrNameLst>
                                          <p:attrName>style.opacity</p:attrName>
                                        </p:attrNameLst>
                                      </p:cBhvr>
                                      <p:to>
                                        <p:strVal val="0.25"/>
                                      </p:to>
                                    </p:set>
                                    <p:animEffect filter="image" prLst="opacity: 0.25">
                                      <p:cBhvr rctx="IE">
                                        <p:cTn id="11" dur="indefinite"/>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560"/>
                                        </p:tgtEl>
                                        <p:attrNameLst>
                                          <p:attrName>style.visibility</p:attrName>
                                        </p:attrNameLst>
                                      </p:cBhvr>
                                      <p:to>
                                        <p:strVal val="visible"/>
                                      </p:to>
                                    </p:set>
                                    <p:anim calcmode="lin" valueType="num">
                                      <p:cBhvr additive="base">
                                        <p:cTn id="20" dur="500" fill="hold"/>
                                        <p:tgtEl>
                                          <p:spTgt spid="23560"/>
                                        </p:tgtEl>
                                        <p:attrNameLst>
                                          <p:attrName>ppt_x</p:attrName>
                                        </p:attrNameLst>
                                      </p:cBhvr>
                                      <p:tavLst>
                                        <p:tav tm="0">
                                          <p:val>
                                            <p:strVal val="#ppt_x"/>
                                          </p:val>
                                        </p:tav>
                                        <p:tav tm="100000">
                                          <p:val>
                                            <p:strVal val="#ppt_x"/>
                                          </p:val>
                                        </p:tav>
                                      </p:tavLst>
                                    </p:anim>
                                    <p:anim calcmode="lin" valueType="num">
                                      <p:cBhvr additive="base">
                                        <p:cTn id="21" dur="500" fill="hold"/>
                                        <p:tgtEl>
                                          <p:spTgt spid="2356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561"/>
                                        </p:tgtEl>
                                        <p:attrNameLst>
                                          <p:attrName>style.visibility</p:attrName>
                                        </p:attrNameLst>
                                      </p:cBhvr>
                                      <p:to>
                                        <p:strVal val="visible"/>
                                      </p:to>
                                    </p:set>
                                    <p:anim calcmode="lin" valueType="num">
                                      <p:cBhvr additive="base">
                                        <p:cTn id="24" dur="500" fill="hold"/>
                                        <p:tgtEl>
                                          <p:spTgt spid="23561"/>
                                        </p:tgtEl>
                                        <p:attrNameLst>
                                          <p:attrName>ppt_x</p:attrName>
                                        </p:attrNameLst>
                                      </p:cBhvr>
                                      <p:tavLst>
                                        <p:tav tm="0">
                                          <p:val>
                                            <p:strVal val="#ppt_x"/>
                                          </p:val>
                                        </p:tav>
                                        <p:tav tm="100000">
                                          <p:val>
                                            <p:strVal val="#ppt_x"/>
                                          </p:val>
                                        </p:tav>
                                      </p:tavLst>
                                    </p:anim>
                                    <p:anim calcmode="lin" valueType="num">
                                      <p:cBhvr additive="base">
                                        <p:cTn id="25"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ppt_x"/>
                                          </p:val>
                                        </p:tav>
                                        <p:tav tm="100000">
                                          <p:val>
                                            <p:strVal val="#ppt_x"/>
                                          </p:val>
                                        </p:tav>
                                      </p:tavLst>
                                    </p:anim>
                                    <p:anim calcmode="lin" valueType="num">
                                      <p:cBhvr additive="base">
                                        <p:cTn id="39"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566"/>
                                        </p:tgtEl>
                                        <p:attrNameLst>
                                          <p:attrName>style.visibility</p:attrName>
                                        </p:attrNameLst>
                                      </p:cBhvr>
                                      <p:to>
                                        <p:strVal val="visible"/>
                                      </p:to>
                                    </p:set>
                                    <p:anim calcmode="lin" valueType="num">
                                      <p:cBhvr additive="base">
                                        <p:cTn id="52" dur="500" fill="hold"/>
                                        <p:tgtEl>
                                          <p:spTgt spid="23566"/>
                                        </p:tgtEl>
                                        <p:attrNameLst>
                                          <p:attrName>ppt_x</p:attrName>
                                        </p:attrNameLst>
                                      </p:cBhvr>
                                      <p:tavLst>
                                        <p:tav tm="0">
                                          <p:val>
                                            <p:strVal val="#ppt_x"/>
                                          </p:val>
                                        </p:tav>
                                        <p:tav tm="100000">
                                          <p:val>
                                            <p:strVal val="#ppt_x"/>
                                          </p:val>
                                        </p:tav>
                                      </p:tavLst>
                                    </p:anim>
                                    <p:anim calcmode="lin" valueType="num">
                                      <p:cBhvr additive="base">
                                        <p:cTn id="53"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4" grpId="0"/>
      <p:bldP spid="2356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1900238"/>
            <a:ext cx="8774113"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改革开放先锋人物</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1919288" y="2310888"/>
            <a:ext cx="5514977" cy="3023905"/>
          </a:xfrm>
          <a:prstGeom prst="rect">
            <a:avLst/>
          </a:prstGeom>
          <a:noFill/>
        </p:spPr>
        <p:txBody>
          <a:bodyPr wrap="square">
            <a:spAutoFit/>
          </a:bodyPr>
          <a:lstStyle/>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他长相酷似外星人，活脱脱一副顽童模样；</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他身高只有一米六，却被福布斯评论为有着拿破仑一样伟大的志向；</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他打造了全球最大电子商务平台，成为拉动内需巨大推动力；</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他建立全球领先移动支付网络，通过大数据技术建立新型社会诚信体系；</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他被评为改革开放</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40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周年</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名改革开放杰出贡献人物之一……</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sz="1050" dirty="0">
              <a:solidFill>
                <a:srgbClr val="4F4D50"/>
              </a:solidFill>
              <a:latin typeface="苹方 特粗" pitchFamily="34" charset="-122"/>
              <a:ea typeface="苹方 特粗" pitchFamily="34" charset="-122"/>
            </a:endParaRPr>
          </a:p>
        </p:txBody>
      </p:sp>
      <p:pic>
        <p:nvPicPr>
          <p:cNvPr id="8" name="图片 7">
            <a:extLst>
              <a:ext uri="{FF2B5EF4-FFF2-40B4-BE49-F238E27FC236}">
                <a16:creationId xmlns:a16="http://schemas.microsoft.com/office/drawing/2014/main" id="{D3222D38-F4E9-4C2A-9B52-43FDF8C20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0965" y="752476"/>
            <a:ext cx="3553461" cy="5170284"/>
          </a:xfrm>
          <a:prstGeom prst="rect">
            <a:avLst/>
          </a:prstGeom>
        </p:spPr>
      </p:pic>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47AD42E-9CD6-40B6-A011-282DB5B97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228" y="752475"/>
            <a:ext cx="3553461" cy="5170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ppt_w</p:attrName>
                                        </p:attrNameLst>
                                      </p:cBhvr>
                                      <p:tavLst>
                                        <p:tav tm="0" fmla="#ppt_w*sin(2.5*pi*$)">
                                          <p:val>
                                            <p:fltVal val="0"/>
                                          </p:val>
                                        </p:tav>
                                        <p:tav tm="100000">
                                          <p:val>
                                            <p:fltVal val="1"/>
                                          </p:val>
                                        </p:tav>
                                      </p:tavLst>
                                    </p:anim>
                                    <p:anim calcmode="lin" valueType="num">
                                      <p:cBhvr>
                                        <p:cTn id="2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ircle(in)">
                                      <p:cBhvr>
                                        <p:cTn id="3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VALUE" val="1159*1545"/>
  <p:tag name="KSO_WM_UNIT_HIGHLIGHT" val="0"/>
  <p:tag name="KSO_WM_UNIT_COMPATIBLE" val="0"/>
  <p:tag name="KSO_WM_UNIT_DIAGRAM_ISNUMVISUAL" val="0"/>
  <p:tag name="KSO_WM_UNIT_DIAGRAM_ISREFERUNIT" val="0"/>
  <p:tag name="KSO_WM_UNIT_TYPE" val="d"/>
  <p:tag name="KSO_WM_UNIT_INDEX" val="1"/>
  <p:tag name="KSO_WM_UNIT_ID" val="diagram20192969_1*d*1"/>
  <p:tag name="KSO_WM_TEMPLATE_CATEGORY" val="diagram"/>
  <p:tag name="KSO_WM_TEMPLATE_INDEX" val="20192969"/>
  <p:tag name="KSO_WM_UNIT_LAYERLEVEL" val="1"/>
  <p:tag name="KSO_WM_TAG_VERSION" val="1.0"/>
  <p:tag name="KSO_WM_BEAUTIFY_FLAG" val="#wm#"/>
  <p:tag name="KSO_WM_UNIT_COLOR_SCHEME_SHAPE_ID" val="15"/>
  <p:tag name="KSO_WM_UNIT_COLOR_SCHEME_PARENT_PAGE" val="0_1"/>
  <p:tag name="KSO_WM_UNIT_ADJUSTLAYOUT_ID" val="15"/>
  <p:tag name="KSO_WM_UNIT_PICTURE_CLIP_FLAG" val="1"/>
  <p:tag name="REFSHAPE" val="305838884"/>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3178</TotalTime>
  <Words>2993</Words>
  <Application>Microsoft Macintosh PowerPoint</Application>
  <PresentationFormat>宽屏</PresentationFormat>
  <Paragraphs>223</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等线</vt:lpstr>
      <vt:lpstr>苹方 常规</vt:lpstr>
      <vt:lpstr>苹方 特粗</vt:lpstr>
      <vt:lpstr>宋体</vt:lpstr>
      <vt:lpstr>微软雅黑</vt:lpstr>
      <vt:lpstr>DFGothic-EB</vt:lpstr>
      <vt:lpstr>SourceHanSerifCN-Medium</vt:lpstr>
      <vt:lpstr>Arial</vt:lpstr>
      <vt:lpstr>Calibri</vt:lpstr>
      <vt:lpstr>Calibri Light</vt:lpstr>
      <vt:lpstr>Dubai</vt:lpstr>
      <vt:lpstr>Helvetica Neue</vt:lpstr>
      <vt:lpstr>Impact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2322766243@qq.com</cp:lastModifiedBy>
  <cp:revision>151</cp:revision>
  <dcterms:created xsi:type="dcterms:W3CDTF">2018-09-08T14:26:31Z</dcterms:created>
  <dcterms:modified xsi:type="dcterms:W3CDTF">2021-11-24T14:43:51Z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